
<file path=[Content_Types].xml><?xml version="1.0" encoding="utf-8"?>
<Types xmlns="http://schemas.openxmlformats.org/package/2006/content-types">
  <Override PartName="/customXml/itemProps2.xml" ContentType="application/vnd.openxmlformats-officedocument.customXmlProperties+xml"/>
  <Override PartName="/customXml/itemProps3.xml" ContentType="application/vnd.openxmlformats-officedocument.customXmlProperties+xml"/>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56" r:id="rId5"/>
    <p:sldId id="257" r:id="rId6"/>
    <p:sldId id="276" r:id="rId7"/>
    <p:sldId id="260" r:id="rId8"/>
    <p:sldId id="261" r:id="rId9"/>
    <p:sldId id="263" r:id="rId10"/>
    <p:sldId id="262" r:id="rId11"/>
    <p:sldId id="264" r:id="rId12"/>
    <p:sldId id="265" r:id="rId13"/>
    <p:sldId id="266" r:id="rId14"/>
    <p:sldId id="267" r:id="rId15"/>
    <p:sldId id="268" r:id="rId16"/>
    <p:sldId id="269" r:id="rId17"/>
    <p:sldId id="271" r:id="rId18"/>
    <p:sldId id="274"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530"/>
    <a:srgbClr val="4FA600"/>
    <a:srgbClr val="FFFFFF"/>
    <a:srgbClr val="000000"/>
    <a:srgbClr val="A5DBF9"/>
    <a:srgbClr val="E3F4FD"/>
    <a:srgbClr val="E47F00"/>
    <a:srgbClr val="B1004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9" autoAdjust="0"/>
    <p:restoredTop sz="94660"/>
  </p:normalViewPr>
  <p:slideViewPr>
    <p:cSldViewPr>
      <p:cViewPr>
        <p:scale>
          <a:sx n="90" d="100"/>
          <a:sy n="90" d="100"/>
        </p:scale>
        <p:origin x="-798"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EF777F-91AC-4CAB-B20A-35E8FDDA9EE7}" type="datetimeFigureOut">
              <a:rPr lang="en-US" smtClean="0"/>
              <a:pPr/>
              <a:t>11/18/2013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D98728-3090-405E-9941-B1691FC76F9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D98728-3090-405E-9941-B1691FC76F95}"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Logo SE A4 Blanc"/>
          <p:cNvPicPr>
            <a:picLocks noChangeAspect="1" noChangeArrowheads="1"/>
          </p:cNvPicPr>
          <p:nvPr/>
        </p:nvPicPr>
        <p:blipFill>
          <a:blip r:embed="rId3" cstate="print"/>
          <a:srcRect/>
          <a:stretch>
            <a:fillRect/>
          </a:stretch>
        </p:blipFill>
        <p:spPr bwMode="auto">
          <a:xfrm>
            <a:off x="6227763" y="5734050"/>
            <a:ext cx="2576512" cy="941388"/>
          </a:xfrm>
          <a:prstGeom prst="rect">
            <a:avLst/>
          </a:prstGeom>
          <a:noFill/>
          <a:ln w="9525">
            <a:noFill/>
            <a:miter lim="800000"/>
            <a:headEnd/>
            <a:tailEnd/>
          </a:ln>
        </p:spPr>
      </p:pic>
      <p:sp>
        <p:nvSpPr>
          <p:cNvPr id="5122" name="Rectangle 2"/>
          <p:cNvSpPr>
            <a:spLocks noGrp="1" noChangeArrowheads="1"/>
          </p:cNvSpPr>
          <p:nvPr>
            <p:ph type="ctrTitle"/>
          </p:nvPr>
        </p:nvSpPr>
        <p:spPr>
          <a:xfrm>
            <a:off x="431800" y="77788"/>
            <a:ext cx="8280400" cy="1550987"/>
          </a:xfrm>
        </p:spPr>
        <p:txBody>
          <a:bodyPr/>
          <a:lstStyle>
            <a:lvl1pPr>
              <a:defRPr sz="4800"/>
            </a:lvl1pPr>
          </a:lstStyle>
          <a:p>
            <a:r>
              <a:rPr lang="en-US" smtClean="0"/>
              <a:t>Click to edit Master title style</a:t>
            </a:r>
            <a:endParaRPr lang="en-US"/>
          </a:p>
        </p:txBody>
      </p:sp>
      <p:sp>
        <p:nvSpPr>
          <p:cNvPr id="5123" name="Rectangle 3"/>
          <p:cNvSpPr>
            <a:spLocks noGrp="1" noChangeArrowheads="1"/>
          </p:cNvSpPr>
          <p:nvPr>
            <p:ph type="subTitle" idx="1"/>
          </p:nvPr>
        </p:nvSpPr>
        <p:spPr>
          <a:xfrm>
            <a:off x="431800" y="1773238"/>
            <a:ext cx="4968875" cy="1655762"/>
          </a:xfrm>
        </p:spPr>
        <p:txBody>
          <a:bodyPr tIns="45720" rIns="54000" bIns="45720"/>
          <a:lstStyle>
            <a:lvl1pPr marL="0" indent="0">
              <a:buFont typeface="Arial" charset="0"/>
              <a:buNone/>
              <a:defRPr>
                <a:solidFill>
                  <a:schemeClr val="tx1"/>
                </a:solidFill>
              </a:defRPr>
            </a:lvl1pPr>
          </a:lstStyle>
          <a:p>
            <a:r>
              <a:rPr lang="en-US" smtClean="0"/>
              <a:t>Click to edit Master subtitle style</a:t>
            </a:r>
            <a:endParaRPr lang="en-US"/>
          </a:p>
        </p:txBody>
      </p:sp>
    </p:spTree>
  </p:cSld>
  <p:clrMapOvr>
    <a:overrideClrMapping bg1="dk2" tx1="lt1" bg2="dk1"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2100" y="77788"/>
            <a:ext cx="2070100" cy="62214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1800" y="77788"/>
            <a:ext cx="6057900" cy="6221412"/>
          </a:xfrm>
        </p:spPr>
        <p:txBody>
          <a:bodyPr vert="eaVert"/>
          <a:lstStyle>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br>
              <a:rPr lang="en-US" dirty="0" smtClean="0"/>
            </a:br>
            <a:endParaRPr lang="en-US" dirty="0"/>
          </a:p>
        </p:txBody>
      </p:sp>
      <p:sp>
        <p:nvSpPr>
          <p:cNvPr id="3" name="Content Placeholder 2"/>
          <p:cNvSpPr>
            <a:spLocks noGrp="1"/>
          </p:cNvSpPr>
          <p:nvPr>
            <p:ph idx="1"/>
          </p:nvPr>
        </p:nvSpPr>
        <p:spPr/>
        <p:txBody>
          <a:bodyPr/>
          <a:lstStyle>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800" y="1773238"/>
            <a:ext cx="40640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73238"/>
            <a:ext cx="40640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468313" y="6577013"/>
            <a:ext cx="1957267" cy="123111"/>
          </a:xfrm>
          <a:prstGeom prst="rect">
            <a:avLst/>
          </a:prstGeom>
          <a:noFill/>
          <a:ln w="9525">
            <a:noFill/>
            <a:miter lim="800000"/>
            <a:headEnd/>
            <a:tailEnd/>
          </a:ln>
          <a:effectLst/>
        </p:spPr>
        <p:txBody>
          <a:bodyPr wrap="none" lIns="0" tIns="0" rIns="0" bIns="0">
            <a:spAutoFit/>
          </a:bodyPr>
          <a:lstStyle/>
          <a:p>
            <a:pPr>
              <a:defRPr/>
            </a:pPr>
            <a:r>
              <a:rPr lang="en-US" sz="800" u="none" dirty="0">
                <a:latin typeface="Helvetica" pitchFamily="34" charset="0"/>
              </a:rPr>
              <a:t>Schneider Electric − </a:t>
            </a:r>
            <a:r>
              <a:rPr lang="en-US" sz="800" u="none" dirty="0" smtClean="0">
                <a:latin typeface="Helvetica" pitchFamily="34" charset="0"/>
              </a:rPr>
              <a:t>Solar Business - 2012</a:t>
            </a:r>
            <a:endParaRPr lang="en-US" sz="800" u="none" dirty="0">
              <a:latin typeface="Helvetica" pitchFamily="34" charset="0"/>
            </a:endParaRPr>
          </a:p>
        </p:txBody>
      </p:sp>
      <p:sp>
        <p:nvSpPr>
          <p:cNvPr id="4099" name="Rectangle 3"/>
          <p:cNvSpPr>
            <a:spLocks noChangeArrowheads="1"/>
          </p:cNvSpPr>
          <p:nvPr/>
        </p:nvSpPr>
        <p:spPr bwMode="auto">
          <a:xfrm>
            <a:off x="8604250" y="6577013"/>
            <a:ext cx="288925" cy="69850"/>
          </a:xfrm>
          <a:prstGeom prst="rect">
            <a:avLst/>
          </a:prstGeom>
          <a:noFill/>
          <a:ln w="9525">
            <a:noFill/>
            <a:miter lim="800000"/>
            <a:headEnd/>
            <a:tailEnd/>
          </a:ln>
          <a:effectLst/>
        </p:spPr>
        <p:txBody>
          <a:bodyPr lIns="0" tIns="0" rIns="0" bIns="0"/>
          <a:lstStyle/>
          <a:p>
            <a:pPr defTabSz="661988" eaLnBrk="0" hangingPunct="0">
              <a:defRPr/>
            </a:pPr>
            <a:fld id="{8CFC56D2-28D1-47B5-9F1B-CCDFB6266B94}" type="slidenum">
              <a:rPr lang="fr-FR" sz="800" u="none">
                <a:latin typeface="Helvetica" pitchFamily="34" charset="0"/>
              </a:rPr>
              <a:pPr defTabSz="661988" eaLnBrk="0" hangingPunct="0">
                <a:defRPr/>
              </a:pPr>
              <a:t>‹#›</a:t>
            </a:fld>
            <a:endParaRPr lang="fr-FR" sz="800" u="none" dirty="0">
              <a:latin typeface="Helvetica" pitchFamily="34" charset="0"/>
            </a:endParaRPr>
          </a:p>
        </p:txBody>
      </p:sp>
      <p:sp>
        <p:nvSpPr>
          <p:cNvPr id="1028" name="Rectangle 4"/>
          <p:cNvSpPr>
            <a:spLocks noGrp="1" noChangeArrowheads="1"/>
          </p:cNvSpPr>
          <p:nvPr>
            <p:ph type="body" idx="1"/>
          </p:nvPr>
        </p:nvSpPr>
        <p:spPr bwMode="auto">
          <a:xfrm>
            <a:off x="431800" y="1773238"/>
            <a:ext cx="8280400" cy="4525962"/>
          </a:xfrm>
          <a:prstGeom prst="rect">
            <a:avLst/>
          </a:prstGeom>
          <a:noFill/>
          <a:ln w="9525">
            <a:noFill/>
            <a:miter lim="800000"/>
            <a:headEnd/>
            <a:tailEnd/>
          </a:ln>
        </p:spPr>
        <p:txBody>
          <a:bodyPr vert="horz" wrap="square" lIns="0" tIns="0" rIns="18000" bIns="1080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p:txBody>
      </p:sp>
      <p:sp>
        <p:nvSpPr>
          <p:cNvPr id="1029" name="Rectangle 5"/>
          <p:cNvSpPr>
            <a:spLocks noGrp="1" noChangeArrowheads="1"/>
          </p:cNvSpPr>
          <p:nvPr>
            <p:ph type="title"/>
          </p:nvPr>
        </p:nvSpPr>
        <p:spPr bwMode="auto">
          <a:xfrm>
            <a:off x="431800" y="77788"/>
            <a:ext cx="8280400" cy="1150937"/>
          </a:xfrm>
          <a:prstGeom prst="rect">
            <a:avLst/>
          </a:prstGeom>
          <a:noFill/>
          <a:ln w="9525">
            <a:noFill/>
            <a:miter lim="800000"/>
            <a:headEnd/>
            <a:tailEnd/>
          </a:ln>
        </p:spPr>
        <p:txBody>
          <a:bodyPr vert="horz" wrap="square" lIns="0" tIns="10800" rIns="0" bIns="10800" numCol="1" anchor="ctr" anchorCtr="0" compatLnSpc="1">
            <a:prstTxWarp prst="textNoShape">
              <a:avLst/>
            </a:prstTxWarp>
          </a:bodyPr>
          <a:lstStyle/>
          <a:p>
            <a:pPr lvl="0"/>
            <a:r>
              <a:rPr lang="en-US" smtClean="0"/>
              <a:t>Title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1" fontAlgn="base" hangingPunct="1">
        <a:spcBef>
          <a:spcPct val="0"/>
        </a:spcBef>
        <a:spcAft>
          <a:spcPct val="0"/>
        </a:spcAft>
        <a:defRPr sz="3600">
          <a:solidFill>
            <a:schemeClr val="accent1"/>
          </a:solidFill>
          <a:latin typeface="+mj-lt"/>
          <a:ea typeface="+mj-ea"/>
          <a:cs typeface="+mj-cs"/>
        </a:defRPr>
      </a:lvl1pPr>
      <a:lvl2pPr algn="l" rtl="0" eaLnBrk="1" fontAlgn="base" hangingPunct="1">
        <a:spcBef>
          <a:spcPct val="0"/>
        </a:spcBef>
        <a:spcAft>
          <a:spcPct val="0"/>
        </a:spcAft>
        <a:defRPr sz="3600">
          <a:solidFill>
            <a:schemeClr val="accent1"/>
          </a:solidFill>
          <a:latin typeface="Arial" charset="0"/>
        </a:defRPr>
      </a:lvl2pPr>
      <a:lvl3pPr algn="l" rtl="0" eaLnBrk="1" fontAlgn="base" hangingPunct="1">
        <a:spcBef>
          <a:spcPct val="0"/>
        </a:spcBef>
        <a:spcAft>
          <a:spcPct val="0"/>
        </a:spcAft>
        <a:defRPr sz="3600">
          <a:solidFill>
            <a:schemeClr val="accent1"/>
          </a:solidFill>
          <a:latin typeface="Arial" charset="0"/>
        </a:defRPr>
      </a:lvl3pPr>
      <a:lvl4pPr algn="l" rtl="0" eaLnBrk="1" fontAlgn="base" hangingPunct="1">
        <a:spcBef>
          <a:spcPct val="0"/>
        </a:spcBef>
        <a:spcAft>
          <a:spcPct val="0"/>
        </a:spcAft>
        <a:defRPr sz="3600">
          <a:solidFill>
            <a:schemeClr val="accent1"/>
          </a:solidFill>
          <a:latin typeface="Arial" charset="0"/>
        </a:defRPr>
      </a:lvl4pPr>
      <a:lvl5pPr algn="l" rtl="0" eaLnBrk="1" fontAlgn="base" hangingPunct="1">
        <a:spcBef>
          <a:spcPct val="0"/>
        </a:spcBef>
        <a:spcAft>
          <a:spcPct val="0"/>
        </a:spcAft>
        <a:defRPr sz="3600">
          <a:solidFill>
            <a:schemeClr val="accent1"/>
          </a:solidFill>
          <a:latin typeface="Arial" charset="0"/>
        </a:defRPr>
      </a:lvl5pPr>
      <a:lvl6pPr marL="457200" algn="l" rtl="0" eaLnBrk="1" fontAlgn="base" hangingPunct="1">
        <a:spcBef>
          <a:spcPct val="0"/>
        </a:spcBef>
        <a:spcAft>
          <a:spcPct val="0"/>
        </a:spcAft>
        <a:defRPr sz="3600">
          <a:solidFill>
            <a:schemeClr val="accent1"/>
          </a:solidFill>
          <a:latin typeface="Arial" charset="0"/>
        </a:defRPr>
      </a:lvl6pPr>
      <a:lvl7pPr marL="914400" algn="l" rtl="0" eaLnBrk="1" fontAlgn="base" hangingPunct="1">
        <a:spcBef>
          <a:spcPct val="0"/>
        </a:spcBef>
        <a:spcAft>
          <a:spcPct val="0"/>
        </a:spcAft>
        <a:defRPr sz="3600">
          <a:solidFill>
            <a:schemeClr val="accent1"/>
          </a:solidFill>
          <a:latin typeface="Arial" charset="0"/>
        </a:defRPr>
      </a:lvl7pPr>
      <a:lvl8pPr marL="1371600" algn="l" rtl="0" eaLnBrk="1" fontAlgn="base" hangingPunct="1">
        <a:spcBef>
          <a:spcPct val="0"/>
        </a:spcBef>
        <a:spcAft>
          <a:spcPct val="0"/>
        </a:spcAft>
        <a:defRPr sz="3600">
          <a:solidFill>
            <a:schemeClr val="accent1"/>
          </a:solidFill>
          <a:latin typeface="Arial" charset="0"/>
        </a:defRPr>
      </a:lvl8pPr>
      <a:lvl9pPr marL="1828800" algn="l" rtl="0" eaLnBrk="1" fontAlgn="base" hangingPunct="1">
        <a:spcBef>
          <a:spcPct val="0"/>
        </a:spcBef>
        <a:spcAft>
          <a:spcPct val="0"/>
        </a:spcAft>
        <a:defRPr sz="3600">
          <a:solidFill>
            <a:schemeClr val="accent1"/>
          </a:solidFill>
          <a:latin typeface="Arial" charset="0"/>
        </a:defRPr>
      </a:lvl9pPr>
    </p:titleStyle>
    <p:bodyStyle>
      <a:lvl1pPr marL="180975" indent="-180975" algn="l" rtl="0" eaLnBrk="1" fontAlgn="base" hangingPunct="1">
        <a:spcBef>
          <a:spcPct val="20000"/>
        </a:spcBef>
        <a:spcAft>
          <a:spcPct val="0"/>
        </a:spcAft>
        <a:buClr>
          <a:schemeClr val="accent1"/>
        </a:buClr>
        <a:buFont typeface="Arial" charset="0"/>
        <a:buChar char="●"/>
        <a:defRPr sz="2000">
          <a:solidFill>
            <a:schemeClr val="accent1"/>
          </a:solidFill>
          <a:latin typeface="+mn-lt"/>
          <a:ea typeface="+mn-ea"/>
          <a:cs typeface="+mn-cs"/>
        </a:defRPr>
      </a:lvl1pPr>
      <a:lvl2pPr marL="541338" indent="-180975" algn="l" rtl="0" eaLnBrk="1" fontAlgn="base" hangingPunct="1">
        <a:spcBef>
          <a:spcPct val="20000"/>
        </a:spcBef>
        <a:spcAft>
          <a:spcPct val="0"/>
        </a:spcAft>
        <a:buClr>
          <a:schemeClr val="bg2"/>
        </a:buClr>
        <a:buFont typeface="Arial" charset="0"/>
        <a:buChar char="●"/>
        <a:defRPr>
          <a:solidFill>
            <a:schemeClr val="bg2"/>
          </a:solidFill>
          <a:latin typeface="+mn-lt"/>
        </a:defRPr>
      </a:lvl2pPr>
      <a:lvl3pPr marL="901700" indent="-84138" algn="l" rtl="0" eaLnBrk="1" fontAlgn="base" hangingPunct="1">
        <a:spcBef>
          <a:spcPct val="20000"/>
        </a:spcBef>
        <a:spcAft>
          <a:spcPct val="0"/>
        </a:spcAft>
        <a:buClr>
          <a:schemeClr val="bg2"/>
        </a:buClr>
        <a:buFont typeface="Arial" charset="0"/>
        <a:buChar char="●"/>
        <a:defRPr>
          <a:solidFill>
            <a:schemeClr val="bg2"/>
          </a:solidFill>
          <a:latin typeface="+mn-lt"/>
        </a:defRPr>
      </a:lvl3pPr>
      <a:lvl4pPr marL="1751013" indent="-228600" algn="l" rtl="0" eaLnBrk="1" fontAlgn="base" hangingPunct="1">
        <a:spcBef>
          <a:spcPct val="20000"/>
        </a:spcBef>
        <a:spcAft>
          <a:spcPct val="0"/>
        </a:spcAft>
        <a:buChar char="–"/>
        <a:defRPr sz="2000">
          <a:solidFill>
            <a:schemeClr val="tx1"/>
          </a:solidFill>
          <a:latin typeface="+mn-lt"/>
        </a:defRPr>
      </a:lvl4pPr>
      <a:lvl5pPr marL="2159000" indent="-228600" algn="l" rtl="0" eaLnBrk="1" fontAlgn="base" hangingPunct="1">
        <a:spcBef>
          <a:spcPct val="20000"/>
        </a:spcBef>
        <a:spcAft>
          <a:spcPct val="0"/>
        </a:spcAft>
        <a:buChar char="»"/>
        <a:defRPr sz="2000">
          <a:solidFill>
            <a:schemeClr val="tx1"/>
          </a:solidFill>
          <a:latin typeface="+mn-lt"/>
        </a:defRPr>
      </a:lvl5pPr>
      <a:lvl6pPr marL="2616200" indent="-228600" algn="l" rtl="0" eaLnBrk="1" fontAlgn="base" hangingPunct="1">
        <a:spcBef>
          <a:spcPct val="20000"/>
        </a:spcBef>
        <a:spcAft>
          <a:spcPct val="0"/>
        </a:spcAft>
        <a:buChar char="»"/>
        <a:defRPr sz="2000">
          <a:solidFill>
            <a:schemeClr val="tx1"/>
          </a:solidFill>
          <a:latin typeface="+mn-lt"/>
        </a:defRPr>
      </a:lvl6pPr>
      <a:lvl7pPr marL="3073400" indent="-228600" algn="l" rtl="0" eaLnBrk="1" fontAlgn="base" hangingPunct="1">
        <a:spcBef>
          <a:spcPct val="20000"/>
        </a:spcBef>
        <a:spcAft>
          <a:spcPct val="0"/>
        </a:spcAft>
        <a:buChar char="»"/>
        <a:defRPr sz="2000">
          <a:solidFill>
            <a:schemeClr val="tx1"/>
          </a:solidFill>
          <a:latin typeface="+mn-lt"/>
        </a:defRPr>
      </a:lvl7pPr>
      <a:lvl8pPr marL="3530600" indent="-228600" algn="l" rtl="0" eaLnBrk="1" fontAlgn="base" hangingPunct="1">
        <a:spcBef>
          <a:spcPct val="20000"/>
        </a:spcBef>
        <a:spcAft>
          <a:spcPct val="0"/>
        </a:spcAft>
        <a:buChar char="»"/>
        <a:defRPr sz="2000">
          <a:solidFill>
            <a:schemeClr val="tx1"/>
          </a:solidFill>
          <a:latin typeface="+mn-lt"/>
        </a:defRPr>
      </a:lvl8pPr>
      <a:lvl9pPr marL="39878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2" Type="http://schemas.openxmlformats.org/officeDocument/2006/relationships/hyperlink" Target="http://www.youtube.com/schneidersola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16.png"/><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DP0318278.jpg"/>
          <p:cNvPicPr>
            <a:picLocks noChangeAspect="1"/>
          </p:cNvPicPr>
          <p:nvPr/>
        </p:nvPicPr>
        <p:blipFill>
          <a:blip r:embed="rId2" cstate="print"/>
          <a:srcRect t="23064" b="39870"/>
          <a:stretch>
            <a:fillRect/>
          </a:stretch>
        </p:blipFill>
        <p:spPr>
          <a:xfrm>
            <a:off x="0" y="0"/>
            <a:ext cx="9144000" cy="6858000"/>
          </a:xfrm>
          <a:prstGeom prst="rect">
            <a:avLst/>
          </a:prstGeom>
        </p:spPr>
      </p:pic>
      <p:sp>
        <p:nvSpPr>
          <p:cNvPr id="2" name="Title 1"/>
          <p:cNvSpPr>
            <a:spLocks noGrp="1"/>
          </p:cNvSpPr>
          <p:nvPr>
            <p:ph type="ctrTitle"/>
          </p:nvPr>
        </p:nvSpPr>
        <p:spPr/>
        <p:txBody>
          <a:bodyPr/>
          <a:lstStyle/>
          <a:p>
            <a:r>
              <a:rPr lang="en-US" sz="4000" b="1" dirty="0" smtClean="0"/>
              <a:t>Grid-tie, off-grid solar and</a:t>
            </a:r>
            <a:br>
              <a:rPr lang="en-US" sz="4000" b="1" dirty="0" smtClean="0"/>
            </a:br>
            <a:r>
              <a:rPr lang="en-US" sz="4000" b="1" dirty="0" smtClean="0"/>
              <a:t>backup power solutions</a:t>
            </a:r>
            <a:endParaRPr lang="en-US" sz="4000" b="1" dirty="0"/>
          </a:p>
        </p:txBody>
      </p:sp>
      <p:sp>
        <p:nvSpPr>
          <p:cNvPr id="3" name="Subtitle 2"/>
          <p:cNvSpPr>
            <a:spLocks noGrp="1"/>
          </p:cNvSpPr>
          <p:nvPr>
            <p:ph type="subTitle" idx="1"/>
          </p:nvPr>
        </p:nvSpPr>
        <p:spPr>
          <a:xfrm>
            <a:off x="431800" y="1773238"/>
            <a:ext cx="6121400" cy="1655762"/>
          </a:xfrm>
        </p:spPr>
        <p:txBody>
          <a:bodyPr/>
          <a:lstStyle/>
          <a:p>
            <a:r>
              <a:rPr lang="en-US" b="1" dirty="0" smtClean="0"/>
              <a:t>For residential and commercial installations</a:t>
            </a:r>
            <a:endParaRPr lang="en-US" b="1" dirty="0"/>
          </a:p>
        </p:txBody>
      </p:sp>
      <p:pic>
        <p:nvPicPr>
          <p:cNvPr id="6" name="Picture 5" descr="Logo_SE_White_A4.png"/>
          <p:cNvPicPr>
            <a:picLocks noChangeAspect="1"/>
          </p:cNvPicPr>
          <p:nvPr/>
        </p:nvPicPr>
        <p:blipFill>
          <a:blip r:embed="rId3" cstate="print"/>
          <a:stretch>
            <a:fillRect/>
          </a:stretch>
        </p:blipFill>
        <p:spPr>
          <a:xfrm>
            <a:off x="6477000" y="5867400"/>
            <a:ext cx="2319968" cy="685801"/>
          </a:xfrm>
          <a:prstGeom prst="rect">
            <a:avLst/>
          </a:prstGeom>
          <a:effectLst>
            <a:outerShdw dist="12700" dir="2700000" algn="tl" rotWithShape="0">
              <a:prstClr val="black">
                <a:alpha val="77000"/>
              </a:prstClr>
            </a:outerShdw>
          </a:effectLst>
        </p:spPr>
      </p:pic>
      <p:sp>
        <p:nvSpPr>
          <p:cNvPr id="8" name="TextBox 7"/>
          <p:cNvSpPr txBox="1"/>
          <p:nvPr/>
        </p:nvSpPr>
        <p:spPr>
          <a:xfrm>
            <a:off x="365626" y="3048000"/>
            <a:ext cx="2377574" cy="646331"/>
          </a:xfrm>
          <a:prstGeom prst="rect">
            <a:avLst/>
          </a:prstGeom>
          <a:noFill/>
        </p:spPr>
        <p:txBody>
          <a:bodyPr wrap="none" rtlCol="0">
            <a:spAutoFit/>
          </a:bodyPr>
          <a:lstStyle/>
          <a:p>
            <a:r>
              <a:rPr lang="en-US" b="1" dirty="0" err="1" smtClean="0"/>
              <a:t>Alexandru</a:t>
            </a:r>
            <a:r>
              <a:rPr lang="en-US" b="1" dirty="0" smtClean="0"/>
              <a:t> </a:t>
            </a:r>
            <a:r>
              <a:rPr lang="en-US" b="1" dirty="0" err="1" smtClean="0"/>
              <a:t>Cojocaru</a:t>
            </a:r>
            <a:endParaRPr lang="en-US" b="1" dirty="0" smtClean="0"/>
          </a:p>
          <a:p>
            <a:r>
              <a:rPr lang="en-US" b="1" dirty="0" smtClean="0"/>
              <a:t>19 November 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6785832" cy="892552"/>
          </a:xfrm>
          <a:prstGeom prst="rect">
            <a:avLst/>
          </a:prstGeom>
          <a:noFill/>
        </p:spPr>
        <p:txBody>
          <a:bodyPr wrap="none" rtlCol="0">
            <a:spAutoFit/>
          </a:bodyPr>
          <a:lstStyle/>
          <a:p>
            <a:endParaRPr lang="en-US" sz="2600" b="1" dirty="0" smtClean="0">
              <a:solidFill>
                <a:srgbClr val="009530"/>
              </a:solidFill>
            </a:endParaRPr>
          </a:p>
          <a:p>
            <a:r>
              <a:rPr lang="en-US" sz="2600" b="1" dirty="0" smtClean="0">
                <a:solidFill>
                  <a:srgbClr val="009530"/>
                </a:solidFill>
              </a:rPr>
              <a:t>Conext Monitor 20 </a:t>
            </a:r>
            <a:r>
              <a:rPr lang="en-US" sz="2600" b="1" dirty="0" smtClean="0">
                <a:solidFill>
                  <a:schemeClr val="bg2"/>
                </a:solidFill>
              </a:rPr>
              <a:t>communication device</a:t>
            </a:r>
            <a:endParaRPr lang="en-US" sz="2600" b="1" dirty="0">
              <a:solidFill>
                <a:schemeClr val="bg2"/>
              </a:solidFill>
            </a:endParaRPr>
          </a:p>
        </p:txBody>
      </p:sp>
      <p:cxnSp>
        <p:nvCxnSpPr>
          <p:cNvPr id="5" name="Straight Connector 4"/>
          <p:cNvCxnSpPr/>
          <p:nvPr/>
        </p:nvCxnSpPr>
        <p:spPr bwMode="auto">
          <a:xfrm>
            <a:off x="457200" y="1295400"/>
            <a:ext cx="8305800" cy="0"/>
          </a:xfrm>
          <a:prstGeom prst="line">
            <a:avLst/>
          </a:prstGeom>
          <a:solidFill>
            <a:schemeClr val="accent1"/>
          </a:solidFill>
          <a:ln w="12700" cap="flat" cmpd="sng" algn="ctr">
            <a:solidFill>
              <a:schemeClr val="bg2">
                <a:lumMod val="60000"/>
                <a:lumOff val="40000"/>
              </a:schemeClr>
            </a:solidFill>
            <a:prstDash val="solid"/>
            <a:round/>
            <a:headEnd type="none" w="sm" len="sm"/>
            <a:tailEnd type="none" w="sm" len="sm"/>
          </a:ln>
          <a:effectLst/>
        </p:spPr>
      </p:cxnSp>
      <p:sp>
        <p:nvSpPr>
          <p:cNvPr id="6" name="Content Placeholder 3"/>
          <p:cNvSpPr>
            <a:spLocks noGrp="1"/>
          </p:cNvSpPr>
          <p:nvPr>
            <p:ph idx="1"/>
          </p:nvPr>
        </p:nvSpPr>
        <p:spPr>
          <a:xfrm>
            <a:off x="431800" y="1752600"/>
            <a:ext cx="8255000" cy="1350962"/>
          </a:xfrm>
        </p:spPr>
        <p:txBody>
          <a:bodyPr/>
          <a:lstStyle/>
          <a:p>
            <a:pPr marL="0" indent="0">
              <a:spcBef>
                <a:spcPts val="0"/>
              </a:spcBef>
              <a:buNone/>
            </a:pPr>
            <a:r>
              <a:rPr lang="en-US" sz="1400" b="1" dirty="0" smtClean="0">
                <a:solidFill>
                  <a:srgbClr val="4FA600"/>
                </a:solidFill>
              </a:rPr>
              <a:t>Compact and easy to use remote monitoring for residential PV installations</a:t>
            </a:r>
          </a:p>
          <a:p>
            <a:pPr marL="0" indent="0">
              <a:spcBef>
                <a:spcPts val="0"/>
              </a:spcBef>
              <a:buNone/>
            </a:pPr>
            <a:r>
              <a:rPr lang="en-US" sz="1400" dirty="0" smtClean="0">
                <a:solidFill>
                  <a:schemeClr val="bg2"/>
                </a:solidFill>
              </a:rPr>
              <a:t>Conext Monitor 20 is a compact monitoring and control unit, that allows simple configuration and operation. Connecting the data logger to the internet via Ethernet allows the operating data to be visualized and monitored regardless of location using the web portal</a:t>
            </a:r>
            <a:endParaRPr lang="en-US" sz="1400" dirty="0">
              <a:solidFill>
                <a:schemeClr val="bg2"/>
              </a:solidFill>
            </a:endParaRPr>
          </a:p>
        </p:txBody>
      </p:sp>
      <p:sp>
        <p:nvSpPr>
          <p:cNvPr id="7" name="Content Placeholder 3"/>
          <p:cNvSpPr txBox="1">
            <a:spLocks/>
          </p:cNvSpPr>
          <p:nvPr/>
        </p:nvSpPr>
        <p:spPr bwMode="auto">
          <a:xfrm>
            <a:off x="4114800" y="2971800"/>
            <a:ext cx="4800600" cy="2438400"/>
          </a:xfrm>
          <a:prstGeom prst="rect">
            <a:avLst/>
          </a:prstGeom>
          <a:noFill/>
          <a:ln w="9525">
            <a:noFill/>
            <a:miter lim="800000"/>
            <a:headEnd/>
            <a:tailEnd/>
          </a:ln>
        </p:spPr>
        <p:txBody>
          <a:bodyPr vert="horz" wrap="square" lIns="0" tIns="0" rIns="18000" bIns="10800" numCol="1" anchor="t" anchorCtr="0" compatLnSpc="1">
            <a:prstTxWarp prst="textNoShape">
              <a:avLst/>
            </a:prstTxWarp>
          </a:bodyPr>
          <a:lstStyle/>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noProof="0" dirty="0" smtClean="0">
                <a:ln>
                  <a:noFill/>
                </a:ln>
                <a:solidFill>
                  <a:schemeClr val="bg2"/>
                </a:solidFill>
                <a:effectLst/>
                <a:uLnTx/>
                <a:uFillTx/>
                <a:latin typeface="+mn-lt"/>
                <a:ea typeface="+mn-ea"/>
                <a:cs typeface="+mn-cs"/>
              </a:rPr>
              <a:t>Energy generation charts and regional benchmarking to proactively address PV plant performance issues, if any</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lang="en-US" sz="1400" kern="0" dirty="0" smtClean="0">
                <a:solidFill>
                  <a:schemeClr val="bg2"/>
                </a:solidFill>
              </a:rPr>
              <a:t>Compatible with Conext RL and TL series of inverters</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noProof="0" dirty="0" smtClean="0">
                <a:ln>
                  <a:noFill/>
                </a:ln>
                <a:solidFill>
                  <a:schemeClr val="bg2"/>
                </a:solidFill>
                <a:effectLst/>
                <a:uLnTx/>
                <a:uFillTx/>
                <a:latin typeface="+mn-lt"/>
                <a:ea typeface="+mn-ea"/>
                <a:cs typeface="+mn-cs"/>
              </a:rPr>
              <a:t>Access to PV plant performance regardless of location</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lang="en-US" sz="1400" kern="0" baseline="0" dirty="0" smtClean="0">
                <a:solidFill>
                  <a:schemeClr val="bg2"/>
                </a:solidFill>
              </a:rPr>
              <a:t>Easy</a:t>
            </a:r>
            <a:r>
              <a:rPr lang="en-US" sz="1400" kern="0" dirty="0" smtClean="0">
                <a:solidFill>
                  <a:schemeClr val="bg2"/>
                </a:solidFill>
              </a:rPr>
              <a:t> to install and service</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noProof="0" dirty="0" smtClean="0">
                <a:ln>
                  <a:noFill/>
                </a:ln>
                <a:solidFill>
                  <a:schemeClr val="bg2"/>
                </a:solidFill>
                <a:effectLst/>
                <a:uLnTx/>
                <a:uFillTx/>
                <a:latin typeface="+mn-lt"/>
                <a:ea typeface="+mn-ea"/>
                <a:cs typeface="+mn-cs"/>
              </a:rPr>
              <a:t>Undergone</a:t>
            </a:r>
            <a:r>
              <a:rPr kumimoji="0" lang="en-US" sz="1400" b="0" i="0" u="none" strike="noStrike" kern="0" cap="none" spc="0" normalizeH="0" noProof="0" dirty="0" smtClean="0">
                <a:ln>
                  <a:noFill/>
                </a:ln>
                <a:solidFill>
                  <a:schemeClr val="bg2"/>
                </a:solidFill>
                <a:effectLst/>
                <a:uLnTx/>
                <a:uFillTx/>
                <a:latin typeface="+mn-lt"/>
                <a:ea typeface="+mn-ea"/>
                <a:cs typeface="+mn-cs"/>
              </a:rPr>
              <a:t> extensive safety, quality and reliability testing</a:t>
            </a:r>
            <a:endParaRPr kumimoji="0" lang="en-US" sz="1400" b="0" i="0" u="none" strike="noStrike" kern="0" cap="none" spc="0" normalizeH="0" baseline="0" noProof="0" dirty="0">
              <a:ln>
                <a:noFill/>
              </a:ln>
              <a:solidFill>
                <a:schemeClr val="bg2"/>
              </a:solidFill>
              <a:effectLst/>
              <a:uLnTx/>
              <a:uFillTx/>
              <a:latin typeface="+mn-lt"/>
              <a:ea typeface="+mn-ea"/>
              <a:cs typeface="+mn-cs"/>
            </a:endParaRPr>
          </a:p>
        </p:txBody>
      </p:sp>
      <p:pic>
        <p:nvPicPr>
          <p:cNvPr id="9" name="Picture 8" descr="Conext Monitor 20 image_ns.png"/>
          <p:cNvPicPr>
            <a:picLocks noChangeAspect="1"/>
          </p:cNvPicPr>
          <p:nvPr/>
        </p:nvPicPr>
        <p:blipFill>
          <a:blip r:embed="rId2" cstate="print"/>
          <a:srcRect l="12974" t="6667" r="14063" b="23333"/>
          <a:stretch>
            <a:fillRect/>
          </a:stretch>
        </p:blipFill>
        <p:spPr>
          <a:xfrm>
            <a:off x="457200" y="2895600"/>
            <a:ext cx="2514600" cy="236447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fuge du Goute (France).jpg"/>
          <p:cNvPicPr>
            <a:picLocks noChangeAspect="1"/>
          </p:cNvPicPr>
          <p:nvPr/>
        </p:nvPicPr>
        <p:blipFill>
          <a:blip r:embed="rId2" cstate="print"/>
          <a:stretch>
            <a:fillRect/>
          </a:stretch>
        </p:blipFill>
        <p:spPr>
          <a:xfrm>
            <a:off x="0" y="0"/>
            <a:ext cx="9144000" cy="6858000"/>
          </a:xfrm>
          <a:prstGeom prst="rect">
            <a:avLst/>
          </a:prstGeom>
        </p:spPr>
      </p:pic>
      <p:sp>
        <p:nvSpPr>
          <p:cNvPr id="8" name="Rectangle 7"/>
          <p:cNvSpPr/>
          <p:nvPr/>
        </p:nvSpPr>
        <p:spPr bwMode="auto">
          <a:xfrm>
            <a:off x="0" y="5867400"/>
            <a:ext cx="9144000" cy="990600"/>
          </a:xfrm>
          <a:prstGeom prst="rect">
            <a:avLst/>
          </a:prstGeom>
          <a:gradFill flip="none" rotWithShape="1">
            <a:gsLst>
              <a:gs pos="0">
                <a:schemeClr val="bg1"/>
              </a:gs>
              <a:gs pos="50000">
                <a:schemeClr val="bg1">
                  <a:alpha val="0"/>
                </a:schemeClr>
              </a:gs>
            </a:gsLst>
            <a:lin ang="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6" name="TextBox 35"/>
          <p:cNvSpPr txBox="1">
            <a:spLocks noChangeArrowheads="1"/>
          </p:cNvSpPr>
          <p:nvPr/>
        </p:nvSpPr>
        <p:spPr bwMode="auto">
          <a:xfrm>
            <a:off x="381000" y="6059269"/>
            <a:ext cx="3505200" cy="646331"/>
          </a:xfrm>
          <a:prstGeom prst="rect">
            <a:avLst/>
          </a:prstGeom>
          <a:noFill/>
          <a:ln w="9525">
            <a:noFill/>
            <a:miter lim="800000"/>
            <a:headEnd/>
            <a:tailEnd/>
          </a:ln>
        </p:spPr>
        <p:txBody>
          <a:bodyPr wrap="square">
            <a:spAutoFit/>
          </a:bodyPr>
          <a:lstStyle/>
          <a:p>
            <a:r>
              <a:rPr lang="en-US" sz="1400" b="1" dirty="0" smtClean="0">
                <a:solidFill>
                  <a:schemeClr val="bg2"/>
                </a:solidFill>
              </a:rPr>
              <a:t>Refuge du </a:t>
            </a:r>
            <a:r>
              <a:rPr lang="en-US" sz="1400" b="1" dirty="0" err="1" smtClean="0">
                <a:solidFill>
                  <a:schemeClr val="bg2"/>
                </a:solidFill>
              </a:rPr>
              <a:t>Goûter</a:t>
            </a:r>
            <a:r>
              <a:rPr lang="en-US" sz="1400" b="1" dirty="0" smtClean="0">
                <a:solidFill>
                  <a:schemeClr val="bg2"/>
                </a:solidFill>
              </a:rPr>
              <a:t>, France</a:t>
            </a:r>
          </a:p>
          <a:p>
            <a:r>
              <a:rPr lang="en-US" sz="1100" b="1" dirty="0" smtClean="0">
                <a:solidFill>
                  <a:schemeClr val="bg2"/>
                </a:solidFill>
              </a:rPr>
              <a:t>Off-grid solar</a:t>
            </a:r>
          </a:p>
          <a:p>
            <a:r>
              <a:rPr lang="en-US" sz="1100" b="1" dirty="0" smtClean="0">
                <a:solidFill>
                  <a:schemeClr val="bg2"/>
                </a:solidFill>
              </a:rPr>
              <a:t>12 </a:t>
            </a:r>
            <a:r>
              <a:rPr lang="en-US" sz="1100" b="1" dirty="0" err="1" smtClean="0">
                <a:solidFill>
                  <a:schemeClr val="bg2"/>
                </a:solidFill>
              </a:rPr>
              <a:t>kWp</a:t>
            </a:r>
            <a:endParaRPr lang="en-US" sz="1100" b="1" dirty="0">
              <a:solidFill>
                <a:schemeClr val="bg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4580100" cy="892552"/>
          </a:xfrm>
          <a:prstGeom prst="rect">
            <a:avLst/>
          </a:prstGeom>
          <a:noFill/>
        </p:spPr>
        <p:txBody>
          <a:bodyPr wrap="none" rtlCol="0">
            <a:spAutoFit/>
          </a:bodyPr>
          <a:lstStyle/>
          <a:p>
            <a:endParaRPr lang="en-US" sz="2600" b="1" dirty="0" smtClean="0">
              <a:solidFill>
                <a:srgbClr val="009530"/>
              </a:solidFill>
            </a:endParaRPr>
          </a:p>
          <a:p>
            <a:r>
              <a:rPr lang="en-US" sz="2600" b="1" dirty="0" smtClean="0">
                <a:solidFill>
                  <a:srgbClr val="009530"/>
                </a:solidFill>
              </a:rPr>
              <a:t>Conext SW </a:t>
            </a:r>
            <a:r>
              <a:rPr lang="en-US" sz="2600" b="1" dirty="0" smtClean="0">
                <a:solidFill>
                  <a:schemeClr val="bg2"/>
                </a:solidFill>
              </a:rPr>
              <a:t>inverter/charger</a:t>
            </a:r>
            <a:endParaRPr lang="en-US" sz="2600" b="1" dirty="0">
              <a:solidFill>
                <a:schemeClr val="bg2"/>
              </a:solidFill>
            </a:endParaRPr>
          </a:p>
        </p:txBody>
      </p:sp>
      <p:cxnSp>
        <p:nvCxnSpPr>
          <p:cNvPr id="5" name="Straight Connector 4"/>
          <p:cNvCxnSpPr/>
          <p:nvPr/>
        </p:nvCxnSpPr>
        <p:spPr bwMode="auto">
          <a:xfrm>
            <a:off x="457200" y="1295400"/>
            <a:ext cx="8305800" cy="0"/>
          </a:xfrm>
          <a:prstGeom prst="line">
            <a:avLst/>
          </a:prstGeom>
          <a:solidFill>
            <a:schemeClr val="accent1"/>
          </a:solidFill>
          <a:ln w="12700" cap="flat" cmpd="sng" algn="ctr">
            <a:solidFill>
              <a:schemeClr val="bg2">
                <a:lumMod val="60000"/>
                <a:lumOff val="40000"/>
              </a:schemeClr>
            </a:solidFill>
            <a:prstDash val="solid"/>
            <a:round/>
            <a:headEnd type="none" w="sm" len="sm"/>
            <a:tailEnd type="none" w="sm" len="sm"/>
          </a:ln>
          <a:effectLst/>
        </p:spPr>
      </p:cxnSp>
      <p:sp>
        <p:nvSpPr>
          <p:cNvPr id="7" name="Content Placeholder 3"/>
          <p:cNvSpPr>
            <a:spLocks noGrp="1"/>
          </p:cNvSpPr>
          <p:nvPr>
            <p:ph idx="1"/>
          </p:nvPr>
        </p:nvSpPr>
        <p:spPr>
          <a:xfrm>
            <a:off x="431800" y="1752600"/>
            <a:ext cx="8255000" cy="1350962"/>
          </a:xfrm>
        </p:spPr>
        <p:txBody>
          <a:bodyPr/>
          <a:lstStyle/>
          <a:p>
            <a:pPr marL="0" indent="0">
              <a:spcBef>
                <a:spcPts val="0"/>
              </a:spcBef>
              <a:buNone/>
            </a:pPr>
            <a:r>
              <a:rPr lang="en-US" sz="1400" b="1" dirty="0" smtClean="0">
                <a:solidFill>
                  <a:srgbClr val="4FA600"/>
                </a:solidFill>
              </a:rPr>
              <a:t>New value in off-grid solar and backup power</a:t>
            </a:r>
          </a:p>
          <a:p>
            <a:pPr marL="0" indent="0">
              <a:spcBef>
                <a:spcPts val="0"/>
              </a:spcBef>
              <a:buNone/>
            </a:pPr>
            <a:r>
              <a:rPr lang="en-US" sz="1400" dirty="0" smtClean="0">
                <a:solidFill>
                  <a:schemeClr val="bg2"/>
                </a:solidFill>
              </a:rPr>
              <a:t>The Conext SW inverter/charger is a pure sine wave system with selectable 50/60 Hz functionality. Perfect for both residential and community projects, it provides additional value in the form of:</a:t>
            </a:r>
            <a:endParaRPr lang="en-US" sz="1400" dirty="0">
              <a:solidFill>
                <a:schemeClr val="bg2"/>
              </a:solidFill>
            </a:endParaRPr>
          </a:p>
        </p:txBody>
      </p:sp>
      <p:sp>
        <p:nvSpPr>
          <p:cNvPr id="8" name="Content Placeholder 3"/>
          <p:cNvSpPr txBox="1">
            <a:spLocks/>
          </p:cNvSpPr>
          <p:nvPr/>
        </p:nvSpPr>
        <p:spPr bwMode="auto">
          <a:xfrm>
            <a:off x="4114800" y="2819400"/>
            <a:ext cx="4800600" cy="2438400"/>
          </a:xfrm>
          <a:prstGeom prst="rect">
            <a:avLst/>
          </a:prstGeom>
          <a:noFill/>
          <a:ln w="9525">
            <a:noFill/>
            <a:miter lim="800000"/>
            <a:headEnd/>
            <a:tailEnd/>
          </a:ln>
        </p:spPr>
        <p:txBody>
          <a:bodyPr vert="horz" wrap="square" lIns="0" tIns="0" rIns="18000" bIns="10800" numCol="1" anchor="t" anchorCtr="0" compatLnSpc="1">
            <a:prstTxWarp prst="textNoShape">
              <a:avLst/>
            </a:prstTxWarp>
          </a:bodyPr>
          <a:lstStyle/>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noProof="0" dirty="0" smtClean="0">
                <a:ln>
                  <a:noFill/>
                </a:ln>
                <a:solidFill>
                  <a:schemeClr val="bg2"/>
                </a:solidFill>
                <a:effectLst/>
                <a:uLnTx/>
                <a:uFillTx/>
                <a:latin typeface="+mn-lt"/>
                <a:ea typeface="+mn-ea"/>
                <a:cs typeface="+mn-cs"/>
              </a:rPr>
              <a:t>Warranty from a trusted partner with over</a:t>
            </a:r>
            <a:r>
              <a:rPr lang="en-US" sz="1400" kern="0" dirty="0" smtClean="0">
                <a:solidFill>
                  <a:schemeClr val="bg2"/>
                </a:solidFill>
              </a:rPr>
              <a:t/>
            </a:r>
            <a:br>
              <a:rPr lang="en-US" sz="1400" kern="0" dirty="0" smtClean="0">
                <a:solidFill>
                  <a:schemeClr val="bg2"/>
                </a:solidFill>
              </a:rPr>
            </a:br>
            <a:r>
              <a:rPr kumimoji="0" lang="en-US" sz="1400" b="0" i="0" u="none" strike="noStrike" kern="0" cap="none" spc="0" normalizeH="0" noProof="0" dirty="0" smtClean="0">
                <a:ln>
                  <a:noFill/>
                </a:ln>
                <a:solidFill>
                  <a:schemeClr val="bg2"/>
                </a:solidFill>
                <a:effectLst/>
                <a:uLnTx/>
                <a:uFillTx/>
                <a:latin typeface="+mn-lt"/>
                <a:ea typeface="+mn-ea"/>
                <a:cs typeface="+mn-cs"/>
              </a:rPr>
              <a:t>177 years of experience</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lang="en-US" sz="1400" kern="0" baseline="0" dirty="0" smtClean="0">
                <a:solidFill>
                  <a:schemeClr val="bg2"/>
                </a:solidFill>
              </a:rPr>
              <a:t>Flexibility</a:t>
            </a:r>
            <a:r>
              <a:rPr lang="en-US" sz="1400" kern="0" dirty="0" smtClean="0">
                <a:solidFill>
                  <a:schemeClr val="bg2"/>
                </a:solidFill>
              </a:rPr>
              <a:t> to support stackable power</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noProof="0" dirty="0" smtClean="0">
                <a:ln>
                  <a:noFill/>
                </a:ln>
                <a:solidFill>
                  <a:schemeClr val="bg2"/>
                </a:solidFill>
                <a:effectLst/>
                <a:uLnTx/>
                <a:uFillTx/>
                <a:latin typeface="+mn-lt"/>
                <a:ea typeface="+mn-ea"/>
                <a:cs typeface="+mn-cs"/>
              </a:rPr>
              <a:t>Remote</a:t>
            </a:r>
            <a:r>
              <a:rPr kumimoji="0" lang="en-US" sz="1400" b="0" i="0" u="none" strike="noStrike" kern="0" cap="none" spc="0" normalizeH="0" noProof="0" dirty="0" smtClean="0">
                <a:ln>
                  <a:noFill/>
                </a:ln>
                <a:solidFill>
                  <a:schemeClr val="bg2"/>
                </a:solidFill>
                <a:effectLst/>
                <a:uLnTx/>
                <a:uFillTx/>
                <a:latin typeface="+mn-lt"/>
                <a:ea typeface="+mn-ea"/>
                <a:cs typeface="+mn-cs"/>
              </a:rPr>
              <a:t> monitoring and configuration capabilities</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lang="en-US" sz="1400" kern="0" baseline="0" dirty="0" smtClean="0">
                <a:solidFill>
                  <a:schemeClr val="bg2"/>
                </a:solidFill>
              </a:rPr>
              <a:t>Easy</a:t>
            </a:r>
            <a:r>
              <a:rPr lang="en-US" sz="1400" kern="0" dirty="0" smtClean="0">
                <a:solidFill>
                  <a:schemeClr val="bg2"/>
                </a:solidFill>
              </a:rPr>
              <a:t> servicing with global support</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noProof="0" dirty="0" smtClean="0">
                <a:ln>
                  <a:noFill/>
                </a:ln>
                <a:solidFill>
                  <a:schemeClr val="bg2"/>
                </a:solidFill>
                <a:effectLst/>
                <a:uLnTx/>
                <a:uFillTx/>
                <a:latin typeface="+mn-lt"/>
                <a:ea typeface="+mn-ea"/>
                <a:cs typeface="+mn-cs"/>
              </a:rPr>
              <a:t>Easy</a:t>
            </a:r>
            <a:r>
              <a:rPr kumimoji="0" lang="en-US" sz="1400" b="0" i="0" u="none" strike="noStrike" kern="0" cap="none" spc="0" normalizeH="0" noProof="0" dirty="0" smtClean="0">
                <a:ln>
                  <a:noFill/>
                </a:ln>
                <a:solidFill>
                  <a:schemeClr val="bg2"/>
                </a:solidFill>
                <a:effectLst/>
                <a:uLnTx/>
                <a:uFillTx/>
                <a:latin typeface="+mn-lt"/>
                <a:ea typeface="+mn-ea"/>
                <a:cs typeface="+mn-cs"/>
              </a:rPr>
              <a:t> installation thanks to quick configuration</a:t>
            </a:r>
            <a:endParaRPr kumimoji="0" lang="en-US" sz="1400" b="0" i="0" u="none" strike="noStrike" kern="0" cap="none" spc="0" normalizeH="0" baseline="0" noProof="0" dirty="0">
              <a:ln>
                <a:noFill/>
              </a:ln>
              <a:solidFill>
                <a:schemeClr val="bg2"/>
              </a:solidFill>
              <a:effectLst/>
              <a:uLnTx/>
              <a:uFillTx/>
              <a:latin typeface="+mn-lt"/>
              <a:ea typeface="+mn-ea"/>
              <a:cs typeface="+mn-cs"/>
            </a:endParaRPr>
          </a:p>
        </p:txBody>
      </p:sp>
      <p:pic>
        <p:nvPicPr>
          <p:cNvPr id="9" name="Picture 8" descr="Conext SW_ns.png"/>
          <p:cNvPicPr>
            <a:picLocks noChangeAspect="1"/>
          </p:cNvPicPr>
          <p:nvPr/>
        </p:nvPicPr>
        <p:blipFill>
          <a:blip r:embed="rId2" cstate="print"/>
          <a:srcRect l="20000" t="5556" r="14444" b="10000"/>
          <a:stretch>
            <a:fillRect/>
          </a:stretch>
        </p:blipFill>
        <p:spPr>
          <a:xfrm>
            <a:off x="457200" y="2667000"/>
            <a:ext cx="2644942" cy="340704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6918882" cy="892552"/>
          </a:xfrm>
          <a:prstGeom prst="rect">
            <a:avLst/>
          </a:prstGeom>
          <a:noFill/>
        </p:spPr>
        <p:txBody>
          <a:bodyPr wrap="none" rtlCol="0">
            <a:spAutoFit/>
          </a:bodyPr>
          <a:lstStyle/>
          <a:p>
            <a:endParaRPr lang="en-US" sz="2600" b="1" dirty="0" smtClean="0">
              <a:solidFill>
                <a:srgbClr val="009530"/>
              </a:solidFill>
            </a:endParaRPr>
          </a:p>
          <a:p>
            <a:r>
              <a:rPr lang="en-US" sz="2600" b="1" dirty="0" smtClean="0">
                <a:solidFill>
                  <a:srgbClr val="009530"/>
                </a:solidFill>
              </a:rPr>
              <a:t>Conext XW </a:t>
            </a:r>
            <a:r>
              <a:rPr lang="en-US" sz="2600" b="1" dirty="0" smtClean="0">
                <a:solidFill>
                  <a:schemeClr val="bg2"/>
                </a:solidFill>
              </a:rPr>
              <a:t>inverter/charger (230 V / 50 Hz)</a:t>
            </a:r>
            <a:endParaRPr lang="en-US" sz="2600" b="1" dirty="0">
              <a:solidFill>
                <a:schemeClr val="bg2"/>
              </a:solidFill>
            </a:endParaRPr>
          </a:p>
        </p:txBody>
      </p:sp>
      <p:cxnSp>
        <p:nvCxnSpPr>
          <p:cNvPr id="5" name="Straight Connector 4"/>
          <p:cNvCxnSpPr/>
          <p:nvPr/>
        </p:nvCxnSpPr>
        <p:spPr bwMode="auto">
          <a:xfrm>
            <a:off x="457200" y="1295400"/>
            <a:ext cx="8305800" cy="0"/>
          </a:xfrm>
          <a:prstGeom prst="line">
            <a:avLst/>
          </a:prstGeom>
          <a:solidFill>
            <a:schemeClr val="accent1"/>
          </a:solidFill>
          <a:ln w="12700" cap="flat" cmpd="sng" algn="ctr">
            <a:solidFill>
              <a:schemeClr val="bg2">
                <a:lumMod val="60000"/>
                <a:lumOff val="40000"/>
              </a:schemeClr>
            </a:solidFill>
            <a:prstDash val="solid"/>
            <a:round/>
            <a:headEnd type="none" w="sm" len="sm"/>
            <a:tailEnd type="none" w="sm" len="sm"/>
          </a:ln>
          <a:effectLst/>
        </p:spPr>
      </p:cxnSp>
      <p:sp>
        <p:nvSpPr>
          <p:cNvPr id="6" name="Content Placeholder 3"/>
          <p:cNvSpPr>
            <a:spLocks noGrp="1"/>
          </p:cNvSpPr>
          <p:nvPr>
            <p:ph idx="1"/>
          </p:nvPr>
        </p:nvSpPr>
        <p:spPr>
          <a:xfrm>
            <a:off x="431800" y="1752600"/>
            <a:ext cx="8255000" cy="1350962"/>
          </a:xfrm>
        </p:spPr>
        <p:txBody>
          <a:bodyPr/>
          <a:lstStyle/>
          <a:p>
            <a:pPr marL="0" indent="0">
              <a:spcBef>
                <a:spcPts val="0"/>
              </a:spcBef>
              <a:buNone/>
            </a:pPr>
            <a:r>
              <a:rPr lang="en-US" sz="1400" b="1" dirty="0" smtClean="0">
                <a:solidFill>
                  <a:srgbClr val="4FA600"/>
                </a:solidFill>
              </a:rPr>
              <a:t>One solution for global power</a:t>
            </a:r>
          </a:p>
          <a:p>
            <a:pPr marL="0" indent="0">
              <a:spcBef>
                <a:spcPts val="0"/>
              </a:spcBef>
              <a:buNone/>
            </a:pPr>
            <a:r>
              <a:rPr lang="en-US" sz="1400" dirty="0" smtClean="0">
                <a:solidFill>
                  <a:schemeClr val="bg2"/>
                </a:solidFill>
              </a:rPr>
              <a:t>The Conext XW inverter/charger is designed to provide long-term, reliable performance in grid-interactive and off-grid, residential and commercial, solar and backup power applications.</a:t>
            </a:r>
            <a:endParaRPr lang="en-US" sz="1400" dirty="0">
              <a:solidFill>
                <a:schemeClr val="bg2"/>
              </a:solidFill>
            </a:endParaRPr>
          </a:p>
        </p:txBody>
      </p:sp>
      <p:sp>
        <p:nvSpPr>
          <p:cNvPr id="7" name="Content Placeholder 3"/>
          <p:cNvSpPr txBox="1">
            <a:spLocks/>
          </p:cNvSpPr>
          <p:nvPr/>
        </p:nvSpPr>
        <p:spPr bwMode="auto">
          <a:xfrm>
            <a:off x="3962400" y="2819400"/>
            <a:ext cx="4953000" cy="2438400"/>
          </a:xfrm>
          <a:prstGeom prst="rect">
            <a:avLst/>
          </a:prstGeom>
          <a:noFill/>
          <a:ln w="9525">
            <a:noFill/>
            <a:miter lim="800000"/>
            <a:headEnd/>
            <a:tailEnd/>
          </a:ln>
        </p:spPr>
        <p:txBody>
          <a:bodyPr vert="horz" wrap="square" lIns="0" tIns="0" rIns="18000" bIns="10800" numCol="1" anchor="t" anchorCtr="0" compatLnSpc="1">
            <a:prstTxWarp prst="textNoShape">
              <a:avLst/>
            </a:prstTxWarp>
          </a:bodyPr>
          <a:lstStyle/>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noProof="0" dirty="0" smtClean="0">
                <a:ln>
                  <a:noFill/>
                </a:ln>
                <a:solidFill>
                  <a:schemeClr val="bg2"/>
                </a:solidFill>
                <a:effectLst/>
                <a:uLnTx/>
                <a:uFillTx/>
                <a:latin typeface="+mn-lt"/>
                <a:ea typeface="+mn-ea"/>
                <a:cs typeface="+mn-cs"/>
              </a:rPr>
              <a:t>Scales from single</a:t>
            </a:r>
            <a:r>
              <a:rPr kumimoji="0" lang="en-US" sz="1400" b="0" i="0" u="none" strike="noStrike" kern="0" cap="none" spc="0" normalizeH="0" noProof="0" dirty="0" smtClean="0">
                <a:ln>
                  <a:noFill/>
                </a:ln>
                <a:solidFill>
                  <a:schemeClr val="bg2"/>
                </a:solidFill>
                <a:effectLst/>
                <a:uLnTx/>
                <a:uFillTx/>
                <a:latin typeface="+mn-lt"/>
                <a:ea typeface="+mn-ea"/>
                <a:cs typeface="+mn-cs"/>
              </a:rPr>
              <a:t> units to multi-unit clusters of up to 36 kW</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lang="en-US" sz="1400" kern="0" baseline="0" dirty="0" smtClean="0">
                <a:solidFill>
                  <a:schemeClr val="bg2"/>
                </a:solidFill>
              </a:rPr>
              <a:t>Easily</a:t>
            </a:r>
            <a:r>
              <a:rPr lang="en-US" sz="1400" kern="0" dirty="0" smtClean="0">
                <a:solidFill>
                  <a:schemeClr val="bg2"/>
                </a:solidFill>
              </a:rPr>
              <a:t> integrates with a generator, reducing fuel costs</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noProof="0" dirty="0" smtClean="0">
                <a:ln>
                  <a:noFill/>
                </a:ln>
                <a:solidFill>
                  <a:schemeClr val="bg2"/>
                </a:solidFill>
                <a:effectLst/>
                <a:uLnTx/>
                <a:uFillTx/>
                <a:latin typeface="+mn-lt"/>
                <a:ea typeface="+mn-ea"/>
                <a:cs typeface="+mn-cs"/>
              </a:rPr>
              <a:t>Easy</a:t>
            </a:r>
            <a:r>
              <a:rPr kumimoji="0" lang="en-US" sz="1400" b="0" i="0" u="none" strike="noStrike" kern="0" cap="none" spc="0" normalizeH="0" noProof="0" dirty="0" smtClean="0">
                <a:ln>
                  <a:noFill/>
                </a:ln>
                <a:solidFill>
                  <a:schemeClr val="bg2"/>
                </a:solidFill>
                <a:effectLst/>
                <a:uLnTx/>
                <a:uFillTx/>
                <a:latin typeface="+mn-lt"/>
                <a:ea typeface="+mn-ea"/>
                <a:cs typeface="+mn-cs"/>
              </a:rPr>
              <a:t> to configure and service</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lang="en-US" sz="1400" kern="0" baseline="0" dirty="0" smtClean="0">
                <a:solidFill>
                  <a:schemeClr val="bg2"/>
                </a:solidFill>
              </a:rPr>
              <a:t>Tested</a:t>
            </a:r>
            <a:r>
              <a:rPr lang="en-US" sz="1400" kern="0" dirty="0" smtClean="0">
                <a:solidFill>
                  <a:schemeClr val="bg2"/>
                </a:solidFill>
              </a:rPr>
              <a:t> to ensure reliability and peace of mind</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noProof="0" dirty="0" smtClean="0">
                <a:ln>
                  <a:noFill/>
                </a:ln>
                <a:solidFill>
                  <a:schemeClr val="bg2"/>
                </a:solidFill>
                <a:effectLst/>
                <a:uLnTx/>
                <a:uFillTx/>
                <a:latin typeface="+mn-lt"/>
                <a:ea typeface="+mn-ea"/>
                <a:cs typeface="+mn-cs"/>
              </a:rPr>
              <a:t>Global</a:t>
            </a:r>
            <a:r>
              <a:rPr kumimoji="0" lang="en-US" sz="1400" b="0" i="0" u="none" strike="noStrike" kern="0" cap="none" spc="0" normalizeH="0" noProof="0" dirty="0" smtClean="0">
                <a:ln>
                  <a:noFill/>
                </a:ln>
                <a:solidFill>
                  <a:schemeClr val="bg2"/>
                </a:solidFill>
                <a:effectLst/>
                <a:uLnTx/>
                <a:uFillTx/>
                <a:latin typeface="+mn-lt"/>
                <a:ea typeface="+mn-ea"/>
                <a:cs typeface="+mn-cs"/>
              </a:rPr>
              <a:t> support</a:t>
            </a:r>
            <a:endParaRPr kumimoji="0" lang="en-US" sz="1400" b="0" i="0" u="none" strike="noStrike" kern="0" cap="none" spc="0" normalizeH="0" baseline="0" noProof="0" dirty="0">
              <a:ln>
                <a:noFill/>
              </a:ln>
              <a:solidFill>
                <a:schemeClr val="bg2"/>
              </a:solidFill>
              <a:effectLst/>
              <a:uLnTx/>
              <a:uFillTx/>
              <a:latin typeface="+mn-lt"/>
              <a:ea typeface="+mn-ea"/>
              <a:cs typeface="+mn-cs"/>
            </a:endParaRPr>
          </a:p>
        </p:txBody>
      </p:sp>
      <p:pic>
        <p:nvPicPr>
          <p:cNvPr id="9" name="Picture 8" descr="conextxw4_ns.png"/>
          <p:cNvPicPr>
            <a:picLocks noChangeAspect="1"/>
          </p:cNvPicPr>
          <p:nvPr/>
        </p:nvPicPr>
        <p:blipFill>
          <a:blip r:embed="rId2" cstate="print"/>
          <a:srcRect l="27778" t="3333" r="10000" b="10000"/>
          <a:stretch>
            <a:fillRect/>
          </a:stretch>
        </p:blipFill>
        <p:spPr>
          <a:xfrm>
            <a:off x="533400" y="2667000"/>
            <a:ext cx="2514600" cy="350247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6470041" cy="892552"/>
          </a:xfrm>
          <a:prstGeom prst="rect">
            <a:avLst/>
          </a:prstGeom>
          <a:noFill/>
        </p:spPr>
        <p:txBody>
          <a:bodyPr wrap="none" rtlCol="0">
            <a:spAutoFit/>
          </a:bodyPr>
          <a:lstStyle/>
          <a:p>
            <a:endParaRPr lang="en-US" sz="2600" b="1" dirty="0" smtClean="0">
              <a:solidFill>
                <a:srgbClr val="009530"/>
              </a:solidFill>
            </a:endParaRPr>
          </a:p>
          <a:p>
            <a:r>
              <a:rPr lang="en-US" sz="2600" b="1" dirty="0" smtClean="0">
                <a:solidFill>
                  <a:srgbClr val="009530"/>
                </a:solidFill>
              </a:rPr>
              <a:t>Conext ComBox </a:t>
            </a:r>
            <a:r>
              <a:rPr lang="en-US" sz="2600" b="1" dirty="0" smtClean="0">
                <a:solidFill>
                  <a:schemeClr val="bg2"/>
                </a:solidFill>
              </a:rPr>
              <a:t>communication device</a:t>
            </a:r>
            <a:endParaRPr lang="en-US" sz="2600" b="1" dirty="0">
              <a:solidFill>
                <a:schemeClr val="bg2"/>
              </a:solidFill>
            </a:endParaRPr>
          </a:p>
        </p:txBody>
      </p:sp>
      <p:cxnSp>
        <p:nvCxnSpPr>
          <p:cNvPr id="5" name="Straight Connector 4"/>
          <p:cNvCxnSpPr/>
          <p:nvPr/>
        </p:nvCxnSpPr>
        <p:spPr bwMode="auto">
          <a:xfrm>
            <a:off x="457200" y="1295400"/>
            <a:ext cx="8305800" cy="0"/>
          </a:xfrm>
          <a:prstGeom prst="line">
            <a:avLst/>
          </a:prstGeom>
          <a:solidFill>
            <a:schemeClr val="accent1"/>
          </a:solidFill>
          <a:ln w="12700" cap="flat" cmpd="sng" algn="ctr">
            <a:solidFill>
              <a:schemeClr val="bg2">
                <a:lumMod val="60000"/>
                <a:lumOff val="40000"/>
              </a:schemeClr>
            </a:solidFill>
            <a:prstDash val="solid"/>
            <a:round/>
            <a:headEnd type="none" w="sm" len="sm"/>
            <a:tailEnd type="none" w="sm" len="sm"/>
          </a:ln>
          <a:effectLst/>
        </p:spPr>
      </p:cxnSp>
      <p:sp>
        <p:nvSpPr>
          <p:cNvPr id="6" name="Content Placeholder 3"/>
          <p:cNvSpPr>
            <a:spLocks noGrp="1"/>
          </p:cNvSpPr>
          <p:nvPr>
            <p:ph idx="1"/>
          </p:nvPr>
        </p:nvSpPr>
        <p:spPr>
          <a:xfrm>
            <a:off x="431800" y="1752600"/>
            <a:ext cx="8255000" cy="2112962"/>
          </a:xfrm>
        </p:spPr>
        <p:txBody>
          <a:bodyPr/>
          <a:lstStyle/>
          <a:p>
            <a:pPr marL="0" indent="0">
              <a:spcBef>
                <a:spcPts val="0"/>
              </a:spcBef>
              <a:buNone/>
            </a:pPr>
            <a:r>
              <a:rPr lang="en-US" sz="1400" b="1" dirty="0" smtClean="0">
                <a:solidFill>
                  <a:srgbClr val="4FA600"/>
                </a:solidFill>
              </a:rPr>
              <a:t>New remote monitoring from Schneider Electric</a:t>
            </a:r>
          </a:p>
          <a:p>
            <a:pPr marL="0" indent="0">
              <a:buNone/>
            </a:pPr>
            <a:r>
              <a:rPr lang="en-US" sz="1400" dirty="0" smtClean="0">
                <a:solidFill>
                  <a:schemeClr val="bg2"/>
                </a:solidFill>
              </a:rPr>
              <a:t>Operators of Conext solar systems can now remotely monitor yield performance using devices of their choice, such as personal computers, tablet devices, or building management systems. Data logs and event logs for each device, as well as graphical displays of historical and solar system harvest, and plant yield are easily reviewed using a web browser or Android tablet device.</a:t>
            </a:r>
            <a:endParaRPr lang="en-US" sz="1400" dirty="0">
              <a:solidFill>
                <a:schemeClr val="bg2"/>
              </a:solidFill>
            </a:endParaRPr>
          </a:p>
        </p:txBody>
      </p:sp>
      <p:sp>
        <p:nvSpPr>
          <p:cNvPr id="7" name="Content Placeholder 3"/>
          <p:cNvSpPr txBox="1">
            <a:spLocks/>
          </p:cNvSpPr>
          <p:nvPr/>
        </p:nvSpPr>
        <p:spPr bwMode="auto">
          <a:xfrm>
            <a:off x="3962400" y="3188202"/>
            <a:ext cx="4953000" cy="2438400"/>
          </a:xfrm>
          <a:prstGeom prst="rect">
            <a:avLst/>
          </a:prstGeom>
          <a:noFill/>
          <a:ln w="9525">
            <a:noFill/>
            <a:miter lim="800000"/>
            <a:headEnd/>
            <a:tailEnd/>
          </a:ln>
        </p:spPr>
        <p:txBody>
          <a:bodyPr vert="horz" wrap="square" lIns="0" tIns="0" rIns="18000" bIns="10800" numCol="1" anchor="t" anchorCtr="0" compatLnSpc="1">
            <a:prstTxWarp prst="textNoShape">
              <a:avLst/>
            </a:prstTxWarp>
          </a:bodyPr>
          <a:lstStyle/>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noProof="0" dirty="0" smtClean="0">
                <a:ln>
                  <a:noFill/>
                </a:ln>
                <a:solidFill>
                  <a:schemeClr val="bg2"/>
                </a:solidFill>
                <a:effectLst/>
                <a:uLnTx/>
                <a:uFillTx/>
                <a:latin typeface="+mn-lt"/>
                <a:ea typeface="+mn-ea"/>
                <a:cs typeface="+mn-cs"/>
              </a:rPr>
              <a:t>Monitor solar system harvest and yield</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lang="en-US" sz="1400" kern="0" dirty="0" smtClean="0">
                <a:solidFill>
                  <a:schemeClr val="bg2"/>
                </a:solidFill>
              </a:rPr>
              <a:t>Configure up to twenty </a:t>
            </a:r>
            <a:r>
              <a:rPr lang="en-US" sz="1400" kern="0" dirty="0" err="1" smtClean="0">
                <a:solidFill>
                  <a:schemeClr val="bg2"/>
                </a:solidFill>
              </a:rPr>
              <a:t>Xanbus</a:t>
            </a:r>
            <a:r>
              <a:rPr lang="en-US" sz="1400" kern="0" dirty="0" smtClean="0">
                <a:solidFill>
                  <a:schemeClr val="bg2"/>
                </a:solidFill>
              </a:rPr>
              <a:t> protocol devices</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noProof="0" dirty="0" smtClean="0">
                <a:ln>
                  <a:noFill/>
                </a:ln>
                <a:solidFill>
                  <a:schemeClr val="bg2"/>
                </a:solidFill>
                <a:effectLst/>
                <a:uLnTx/>
                <a:uFillTx/>
                <a:latin typeface="+mn-lt"/>
                <a:ea typeface="+mn-ea"/>
                <a:cs typeface="+mn-cs"/>
              </a:rPr>
              <a:t>Works</a:t>
            </a:r>
            <a:r>
              <a:rPr kumimoji="0" lang="en-US" sz="1400" b="0" i="0" u="none" strike="noStrike" kern="0" cap="none" spc="0" normalizeH="0" noProof="0" dirty="0" smtClean="0">
                <a:ln>
                  <a:noFill/>
                </a:ln>
                <a:solidFill>
                  <a:schemeClr val="bg2"/>
                </a:solidFill>
                <a:effectLst/>
                <a:uLnTx/>
                <a:uFillTx/>
                <a:latin typeface="+mn-lt"/>
                <a:ea typeface="+mn-ea"/>
                <a:cs typeface="+mn-cs"/>
              </a:rPr>
              <a:t> with Conext XW, SW, TX, GT-AUS, MPPT 60-150, MPPT 80-600, AGS, SCP</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lang="en-US" sz="1400" kern="0" baseline="0" dirty="0" smtClean="0">
                <a:solidFill>
                  <a:schemeClr val="bg2"/>
                </a:solidFill>
              </a:rPr>
              <a:t>Access</a:t>
            </a:r>
            <a:r>
              <a:rPr lang="en-US" sz="1400" kern="0" dirty="0" smtClean="0">
                <a:solidFill>
                  <a:schemeClr val="bg2"/>
                </a:solidFill>
              </a:rPr>
              <a:t> Conext devices over </a:t>
            </a:r>
            <a:r>
              <a:rPr lang="en-US" sz="1400" kern="0" dirty="0" err="1" smtClean="0">
                <a:solidFill>
                  <a:schemeClr val="bg2"/>
                </a:solidFill>
              </a:rPr>
              <a:t>Modbus</a:t>
            </a:r>
            <a:r>
              <a:rPr lang="en-US" sz="1400" kern="0" dirty="0" smtClean="0">
                <a:solidFill>
                  <a:schemeClr val="bg2"/>
                </a:solidFill>
              </a:rPr>
              <a:t> protocol</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noProof="0" dirty="0" smtClean="0">
                <a:ln>
                  <a:noFill/>
                </a:ln>
                <a:solidFill>
                  <a:schemeClr val="bg2"/>
                </a:solidFill>
                <a:effectLst/>
                <a:uLnTx/>
                <a:uFillTx/>
                <a:latin typeface="+mn-lt"/>
                <a:ea typeface="+mn-ea"/>
                <a:cs typeface="+mn-cs"/>
              </a:rPr>
              <a:t>Remotely</a:t>
            </a:r>
            <a:r>
              <a:rPr kumimoji="0" lang="en-US" sz="1400" b="0" i="0" u="none" strike="noStrike" kern="0" cap="none" spc="0" normalizeH="0" noProof="0" dirty="0" smtClean="0">
                <a:ln>
                  <a:noFill/>
                </a:ln>
                <a:solidFill>
                  <a:schemeClr val="bg2"/>
                </a:solidFill>
                <a:effectLst/>
                <a:uLnTx/>
                <a:uFillTx/>
                <a:latin typeface="+mn-lt"/>
                <a:ea typeface="+mn-ea"/>
                <a:cs typeface="+mn-cs"/>
              </a:rPr>
              <a:t> monitor and faster access</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lang="en-US" sz="1400" kern="0" noProof="0" dirty="0" smtClean="0">
                <a:solidFill>
                  <a:schemeClr val="bg2"/>
                </a:solidFill>
              </a:rPr>
              <a:t>Robust design through rigorous Multiple Environmental Over Stress testing (MEOST) and Temperature Humidity Bias (THB)</a:t>
            </a:r>
            <a:endParaRPr kumimoji="0" lang="en-US" sz="1400" b="0" i="0" u="none" strike="noStrike" kern="0" cap="none" spc="0" normalizeH="0" baseline="0" noProof="0" dirty="0">
              <a:ln>
                <a:noFill/>
              </a:ln>
              <a:solidFill>
                <a:schemeClr val="bg2"/>
              </a:solidFill>
              <a:effectLst/>
              <a:uLnTx/>
              <a:uFillTx/>
              <a:latin typeface="+mn-lt"/>
              <a:ea typeface="+mn-ea"/>
              <a:cs typeface="+mn-cs"/>
            </a:endParaRPr>
          </a:p>
        </p:txBody>
      </p:sp>
      <p:pic>
        <p:nvPicPr>
          <p:cNvPr id="9" name="Picture 8" descr="ComBox_ns.png"/>
          <p:cNvPicPr>
            <a:picLocks noChangeAspect="1"/>
          </p:cNvPicPr>
          <p:nvPr/>
        </p:nvPicPr>
        <p:blipFill>
          <a:blip r:embed="rId2" cstate="print"/>
          <a:srcRect l="12510"/>
          <a:stretch>
            <a:fillRect/>
          </a:stretch>
        </p:blipFill>
        <p:spPr>
          <a:xfrm>
            <a:off x="457200" y="3124200"/>
            <a:ext cx="2892559" cy="276847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ferences_rv1.png"/>
          <p:cNvPicPr>
            <a:picLocks noChangeAspect="1"/>
          </p:cNvPicPr>
          <p:nvPr/>
        </p:nvPicPr>
        <p:blipFill>
          <a:blip r:embed="rId2" cstate="print"/>
          <a:stretch>
            <a:fillRect/>
          </a:stretch>
        </p:blipFill>
        <p:spPr>
          <a:xfrm>
            <a:off x="609600" y="2057400"/>
            <a:ext cx="7772400" cy="3605753"/>
          </a:xfrm>
          <a:prstGeom prst="rect">
            <a:avLst/>
          </a:prstGeom>
        </p:spPr>
      </p:pic>
      <p:sp>
        <p:nvSpPr>
          <p:cNvPr id="4" name="TextBox 3"/>
          <p:cNvSpPr txBox="1"/>
          <p:nvPr/>
        </p:nvSpPr>
        <p:spPr>
          <a:xfrm>
            <a:off x="381000" y="304800"/>
            <a:ext cx="4935967" cy="892552"/>
          </a:xfrm>
          <a:prstGeom prst="rect">
            <a:avLst/>
          </a:prstGeom>
          <a:noFill/>
        </p:spPr>
        <p:txBody>
          <a:bodyPr wrap="none" rtlCol="0">
            <a:spAutoFit/>
          </a:bodyPr>
          <a:lstStyle/>
          <a:p>
            <a:endParaRPr lang="en-US" sz="2600" b="1" dirty="0" smtClean="0">
              <a:solidFill>
                <a:srgbClr val="009530"/>
              </a:solidFill>
            </a:endParaRPr>
          </a:p>
          <a:p>
            <a:r>
              <a:rPr lang="en-US" sz="2600" b="1" dirty="0" smtClean="0">
                <a:solidFill>
                  <a:srgbClr val="009530"/>
                </a:solidFill>
              </a:rPr>
              <a:t>Selected customer references</a:t>
            </a:r>
            <a:endParaRPr lang="en-US" sz="2600" b="1" dirty="0">
              <a:solidFill>
                <a:schemeClr val="bg2"/>
              </a:solidFill>
            </a:endParaRPr>
          </a:p>
        </p:txBody>
      </p:sp>
      <p:cxnSp>
        <p:nvCxnSpPr>
          <p:cNvPr id="5" name="Straight Connector 4"/>
          <p:cNvCxnSpPr/>
          <p:nvPr/>
        </p:nvCxnSpPr>
        <p:spPr bwMode="auto">
          <a:xfrm>
            <a:off x="457200" y="1295400"/>
            <a:ext cx="8305800" cy="0"/>
          </a:xfrm>
          <a:prstGeom prst="line">
            <a:avLst/>
          </a:prstGeom>
          <a:solidFill>
            <a:schemeClr val="accent1"/>
          </a:solidFill>
          <a:ln w="12700" cap="flat" cmpd="sng" algn="ctr">
            <a:solidFill>
              <a:schemeClr val="bg2">
                <a:lumMod val="60000"/>
                <a:lumOff val="40000"/>
              </a:schemeClr>
            </a:solidFill>
            <a:prstDash val="solid"/>
            <a:round/>
            <a:headEnd type="none" w="sm" len="sm"/>
            <a:tailEnd type="none" w="sm" len="sm"/>
          </a:ln>
          <a:effectLst/>
        </p:spPr>
      </p:cxnSp>
      <p:sp>
        <p:nvSpPr>
          <p:cNvPr id="27" name="TextBox 35"/>
          <p:cNvSpPr txBox="1">
            <a:spLocks noChangeArrowheads="1"/>
          </p:cNvSpPr>
          <p:nvPr/>
        </p:nvSpPr>
        <p:spPr bwMode="auto">
          <a:xfrm>
            <a:off x="228600" y="4343400"/>
            <a:ext cx="1219200" cy="369332"/>
          </a:xfrm>
          <a:prstGeom prst="rect">
            <a:avLst/>
          </a:prstGeom>
          <a:noFill/>
          <a:ln w="9525">
            <a:noFill/>
            <a:miter lim="800000"/>
            <a:headEnd/>
            <a:tailEnd/>
          </a:ln>
        </p:spPr>
        <p:txBody>
          <a:bodyPr wrap="square">
            <a:spAutoFit/>
          </a:bodyPr>
          <a:lstStyle/>
          <a:p>
            <a:r>
              <a:rPr lang="en-US" sz="900" b="1" dirty="0" smtClean="0">
                <a:solidFill>
                  <a:srgbClr val="4FA600"/>
                </a:solidFill>
              </a:rPr>
              <a:t>Ontario, Canada</a:t>
            </a:r>
          </a:p>
          <a:p>
            <a:r>
              <a:rPr lang="en-US" sz="900" b="1" dirty="0" smtClean="0">
                <a:solidFill>
                  <a:srgbClr val="4FA600"/>
                </a:solidFill>
              </a:rPr>
              <a:t>10 </a:t>
            </a:r>
            <a:r>
              <a:rPr lang="en-US" sz="900" b="1" dirty="0" err="1" smtClean="0">
                <a:solidFill>
                  <a:srgbClr val="4FA600"/>
                </a:solidFill>
              </a:rPr>
              <a:t>kWp</a:t>
            </a:r>
            <a:endParaRPr lang="en-US" sz="900" dirty="0">
              <a:solidFill>
                <a:srgbClr val="4FA600"/>
              </a:solidFill>
            </a:endParaRPr>
          </a:p>
        </p:txBody>
      </p:sp>
      <p:sp>
        <p:nvSpPr>
          <p:cNvPr id="28" name="TextBox 27"/>
          <p:cNvSpPr txBox="1"/>
          <p:nvPr/>
        </p:nvSpPr>
        <p:spPr>
          <a:xfrm>
            <a:off x="228600" y="6107668"/>
            <a:ext cx="1447800" cy="369332"/>
          </a:xfrm>
          <a:prstGeom prst="rect">
            <a:avLst/>
          </a:prstGeom>
          <a:noFill/>
        </p:spPr>
        <p:txBody>
          <a:bodyPr wrap="square" rtlCol="0">
            <a:spAutoFit/>
          </a:bodyPr>
          <a:lstStyle/>
          <a:p>
            <a:r>
              <a:rPr lang="en-US" sz="900" b="1" dirty="0" smtClean="0">
                <a:solidFill>
                  <a:srgbClr val="4FA600"/>
                </a:solidFill>
              </a:rPr>
              <a:t>California, USA</a:t>
            </a:r>
          </a:p>
          <a:p>
            <a:r>
              <a:rPr lang="en-US" sz="900" b="1" dirty="0" smtClean="0">
                <a:solidFill>
                  <a:srgbClr val="4FA600"/>
                </a:solidFill>
              </a:rPr>
              <a:t>4.5 </a:t>
            </a:r>
            <a:r>
              <a:rPr lang="en-US" sz="900" b="1" dirty="0" err="1" smtClean="0">
                <a:solidFill>
                  <a:srgbClr val="4FA600"/>
                </a:solidFill>
              </a:rPr>
              <a:t>kWp</a:t>
            </a:r>
            <a:endParaRPr lang="en-US" sz="900" b="1" dirty="0">
              <a:solidFill>
                <a:srgbClr val="4FA600"/>
              </a:solidFill>
            </a:endParaRPr>
          </a:p>
        </p:txBody>
      </p:sp>
      <p:cxnSp>
        <p:nvCxnSpPr>
          <p:cNvPr id="62" name="Elbow Connector 61"/>
          <p:cNvCxnSpPr>
            <a:endCxn id="10" idx="4"/>
          </p:cNvCxnSpPr>
          <p:nvPr/>
        </p:nvCxnSpPr>
        <p:spPr bwMode="auto">
          <a:xfrm rot="5400000" flipH="1" flipV="1">
            <a:off x="742950" y="4438650"/>
            <a:ext cx="1752600" cy="190500"/>
          </a:xfrm>
          <a:prstGeom prst="bentConnector3">
            <a:avLst>
              <a:gd name="adj1" fmla="val 50000"/>
            </a:avLst>
          </a:prstGeom>
          <a:solidFill>
            <a:schemeClr val="accent1"/>
          </a:solidFill>
          <a:ln w="12700" cap="flat" cmpd="sng" algn="ctr">
            <a:solidFill>
              <a:srgbClr val="4FA600"/>
            </a:solidFill>
            <a:prstDash val="solid"/>
            <a:round/>
            <a:headEnd type="none" w="sm" len="sm"/>
            <a:tailEnd type="none" w="sm" len="sm"/>
          </a:ln>
          <a:effectLst/>
        </p:spPr>
      </p:cxnSp>
      <p:cxnSp>
        <p:nvCxnSpPr>
          <p:cNvPr id="66" name="Shape 65"/>
          <p:cNvCxnSpPr>
            <a:endCxn id="7" idx="4"/>
          </p:cNvCxnSpPr>
          <p:nvPr/>
        </p:nvCxnSpPr>
        <p:spPr bwMode="auto">
          <a:xfrm flipV="1">
            <a:off x="1371600" y="3505200"/>
            <a:ext cx="1104900" cy="609600"/>
          </a:xfrm>
          <a:prstGeom prst="bentConnector2">
            <a:avLst/>
          </a:prstGeom>
          <a:solidFill>
            <a:schemeClr val="accent1"/>
          </a:solidFill>
          <a:ln w="12700" cap="flat" cmpd="sng" algn="ctr">
            <a:solidFill>
              <a:srgbClr val="4FA600"/>
            </a:solidFill>
            <a:prstDash val="solid"/>
            <a:round/>
            <a:headEnd type="none" w="sm" len="sm"/>
            <a:tailEnd type="none" w="sm" len="sm"/>
          </a:ln>
          <a:effectLst/>
        </p:spPr>
      </p:cxnSp>
      <p:cxnSp>
        <p:nvCxnSpPr>
          <p:cNvPr id="68" name="Shape 67"/>
          <p:cNvCxnSpPr>
            <a:endCxn id="11" idx="2"/>
          </p:cNvCxnSpPr>
          <p:nvPr/>
        </p:nvCxnSpPr>
        <p:spPr bwMode="auto">
          <a:xfrm rot="5400000" flipH="1" flipV="1">
            <a:off x="3371850" y="4286250"/>
            <a:ext cx="1714500" cy="228600"/>
          </a:xfrm>
          <a:prstGeom prst="bentConnector2">
            <a:avLst/>
          </a:prstGeom>
          <a:solidFill>
            <a:schemeClr val="accent1"/>
          </a:solidFill>
          <a:ln w="12700" cap="flat" cmpd="sng" algn="ctr">
            <a:solidFill>
              <a:srgbClr val="4FA600"/>
            </a:solidFill>
            <a:prstDash val="solid"/>
            <a:round/>
            <a:headEnd type="none" w="sm" len="sm"/>
            <a:tailEnd type="none" w="sm" len="sm"/>
          </a:ln>
          <a:effectLst/>
        </p:spPr>
      </p:cxnSp>
      <p:cxnSp>
        <p:nvCxnSpPr>
          <p:cNvPr id="74" name="Elbow Connector 73"/>
          <p:cNvCxnSpPr>
            <a:endCxn id="14" idx="4"/>
          </p:cNvCxnSpPr>
          <p:nvPr/>
        </p:nvCxnSpPr>
        <p:spPr bwMode="auto">
          <a:xfrm rot="16200000" flipV="1">
            <a:off x="4476750" y="3790950"/>
            <a:ext cx="1752600" cy="1181100"/>
          </a:xfrm>
          <a:prstGeom prst="bentConnector3">
            <a:avLst>
              <a:gd name="adj1" fmla="val 50000"/>
            </a:avLst>
          </a:prstGeom>
          <a:solidFill>
            <a:schemeClr val="accent1"/>
          </a:solidFill>
          <a:ln w="12700" cap="flat" cmpd="sng" algn="ctr">
            <a:solidFill>
              <a:srgbClr val="4FA600"/>
            </a:solidFill>
            <a:prstDash val="solid"/>
            <a:round/>
            <a:headEnd type="none" w="sm" len="sm"/>
            <a:tailEnd type="none" w="sm" len="sm"/>
          </a:ln>
          <a:effectLst/>
        </p:spPr>
      </p:cxnSp>
      <p:cxnSp>
        <p:nvCxnSpPr>
          <p:cNvPr id="82" name="Elbow Connector 81"/>
          <p:cNvCxnSpPr>
            <a:stCxn id="15" idx="7"/>
            <a:endCxn id="21" idx="1"/>
          </p:cNvCxnSpPr>
          <p:nvPr/>
        </p:nvCxnSpPr>
        <p:spPr bwMode="auto">
          <a:xfrm rot="5400000" flipH="1" flipV="1">
            <a:off x="5208541" y="1943101"/>
            <a:ext cx="696959" cy="1839959"/>
          </a:xfrm>
          <a:prstGeom prst="bentConnector3">
            <a:avLst>
              <a:gd name="adj1" fmla="val 50000"/>
            </a:avLst>
          </a:prstGeom>
          <a:solidFill>
            <a:schemeClr val="accent1"/>
          </a:solidFill>
          <a:ln w="12700" cap="flat" cmpd="sng" algn="ctr">
            <a:solidFill>
              <a:srgbClr val="4FA600"/>
            </a:solidFill>
            <a:prstDash val="solid"/>
            <a:round/>
            <a:headEnd type="none" w="sm" len="sm"/>
            <a:tailEnd type="none" w="sm" len="sm"/>
          </a:ln>
          <a:effectLst/>
        </p:spPr>
      </p:cxnSp>
      <p:cxnSp>
        <p:nvCxnSpPr>
          <p:cNvPr id="86" name="Straight Connector 85"/>
          <p:cNvCxnSpPr>
            <a:stCxn id="12" idx="1"/>
          </p:cNvCxnSpPr>
          <p:nvPr/>
        </p:nvCxnSpPr>
        <p:spPr bwMode="auto">
          <a:xfrm flipH="1" flipV="1">
            <a:off x="4419600" y="2286000"/>
            <a:ext cx="11159" cy="1154159"/>
          </a:xfrm>
          <a:prstGeom prst="line">
            <a:avLst/>
          </a:prstGeom>
          <a:solidFill>
            <a:schemeClr val="accent1"/>
          </a:solidFill>
          <a:ln w="12700" cap="flat" cmpd="sng" algn="ctr">
            <a:solidFill>
              <a:srgbClr val="4FA600"/>
            </a:solidFill>
            <a:prstDash val="solid"/>
            <a:round/>
            <a:headEnd type="none" w="sm" len="sm"/>
            <a:tailEnd type="none" w="sm" len="sm"/>
          </a:ln>
          <a:effectLst/>
        </p:spPr>
      </p:cxnSp>
      <p:cxnSp>
        <p:nvCxnSpPr>
          <p:cNvPr id="88" name="Shape 87"/>
          <p:cNvCxnSpPr>
            <a:stCxn id="13" idx="3"/>
          </p:cNvCxnSpPr>
          <p:nvPr/>
        </p:nvCxnSpPr>
        <p:spPr bwMode="auto">
          <a:xfrm rot="16200000" flipH="1">
            <a:off x="5753100" y="2247899"/>
            <a:ext cx="315959" cy="2655841"/>
          </a:xfrm>
          <a:prstGeom prst="bentConnector2">
            <a:avLst/>
          </a:prstGeom>
          <a:solidFill>
            <a:schemeClr val="accent1"/>
          </a:solidFill>
          <a:ln w="12700" cap="flat" cmpd="sng" algn="ctr">
            <a:solidFill>
              <a:srgbClr val="4FA600"/>
            </a:solidFill>
            <a:prstDash val="solid"/>
            <a:round/>
            <a:headEnd type="none" w="sm" len="sm"/>
            <a:tailEnd type="none" w="sm" len="sm"/>
          </a:ln>
          <a:effectLst/>
        </p:spPr>
      </p:cxnSp>
      <p:cxnSp>
        <p:nvCxnSpPr>
          <p:cNvPr id="90" name="Elbow Connector 89"/>
          <p:cNvCxnSpPr>
            <a:stCxn id="17" idx="5"/>
            <a:endCxn id="25" idx="3"/>
          </p:cNvCxnSpPr>
          <p:nvPr/>
        </p:nvCxnSpPr>
        <p:spPr bwMode="auto">
          <a:xfrm rot="16200000" flipH="1">
            <a:off x="5461161" y="3050921"/>
            <a:ext cx="1858595" cy="2440034"/>
          </a:xfrm>
          <a:prstGeom prst="bentConnector3">
            <a:avLst>
              <a:gd name="adj1" fmla="val 69466"/>
            </a:avLst>
          </a:prstGeom>
          <a:solidFill>
            <a:schemeClr val="accent1"/>
          </a:solidFill>
          <a:ln w="12700" cap="flat" cmpd="sng" algn="ctr">
            <a:solidFill>
              <a:srgbClr val="4FA600"/>
            </a:solidFill>
            <a:prstDash val="solid"/>
            <a:round/>
            <a:headEnd type="none" w="sm" len="sm"/>
            <a:tailEnd type="none" w="sm" len="sm"/>
          </a:ln>
          <a:effectLst/>
        </p:spPr>
      </p:cxnSp>
      <p:pic>
        <p:nvPicPr>
          <p:cNvPr id="24" name="Picture 23" descr="Refuge du Goute (France).jpg"/>
          <p:cNvPicPr>
            <a:picLocks noChangeAspect="1"/>
          </p:cNvPicPr>
          <p:nvPr/>
        </p:nvPicPr>
        <p:blipFill>
          <a:blip r:embed="rId3" cstate="print"/>
          <a:stretch>
            <a:fillRect/>
          </a:stretch>
        </p:blipFill>
        <p:spPr>
          <a:xfrm>
            <a:off x="3429000" y="1600200"/>
            <a:ext cx="1219200" cy="914400"/>
          </a:xfrm>
          <a:prstGeom prst="round2DiagRect">
            <a:avLst/>
          </a:prstGeom>
          <a:effectLst>
            <a:outerShdw blurRad="50800" dist="38100" dir="2700000" algn="tl" rotWithShape="0">
              <a:prstClr val="black">
                <a:alpha val="40000"/>
              </a:prstClr>
            </a:outerShdw>
          </a:effectLst>
        </p:spPr>
      </p:pic>
      <p:pic>
        <p:nvPicPr>
          <p:cNvPr id="21" name="Picture 20" descr="Germany_Ostwind.png"/>
          <p:cNvPicPr>
            <a:picLocks noChangeAspect="1"/>
          </p:cNvPicPr>
          <p:nvPr/>
        </p:nvPicPr>
        <p:blipFill>
          <a:blip r:embed="rId4" cstate="print"/>
          <a:stretch>
            <a:fillRect/>
          </a:stretch>
        </p:blipFill>
        <p:spPr>
          <a:xfrm>
            <a:off x="5867400" y="1600200"/>
            <a:ext cx="1219200" cy="914400"/>
          </a:xfrm>
          <a:prstGeom prst="round2DiagRect">
            <a:avLst/>
          </a:prstGeom>
          <a:effectLst>
            <a:outerShdw blurRad="50800" dist="38100" dir="2700000" algn="tl" rotWithShape="0">
              <a:prstClr val="black">
                <a:alpha val="40000"/>
              </a:prstClr>
            </a:outerShdw>
          </a:effectLst>
        </p:spPr>
      </p:pic>
      <p:pic>
        <p:nvPicPr>
          <p:cNvPr id="46" name="Picture 45" descr="Picture2.png"/>
          <p:cNvPicPr>
            <a:picLocks noChangeAspect="1"/>
          </p:cNvPicPr>
          <p:nvPr/>
        </p:nvPicPr>
        <p:blipFill>
          <a:blip r:embed="rId5" cstate="print"/>
          <a:srcRect l="12894" r="14334" b="26196"/>
          <a:stretch>
            <a:fillRect/>
          </a:stretch>
        </p:blipFill>
        <p:spPr>
          <a:xfrm>
            <a:off x="7086600" y="3124200"/>
            <a:ext cx="1219200" cy="930264"/>
          </a:xfrm>
          <a:prstGeom prst="round2DiagRect">
            <a:avLst/>
          </a:prstGeom>
          <a:effectLst>
            <a:outerShdw blurRad="50800" dist="38100" dir="2700000" algn="tl" rotWithShape="0">
              <a:prstClr val="black">
                <a:alpha val="40000"/>
              </a:prstClr>
            </a:outerShdw>
          </a:effectLst>
        </p:spPr>
      </p:pic>
      <p:sp>
        <p:nvSpPr>
          <p:cNvPr id="11" name="Oval 10"/>
          <p:cNvSpPr/>
          <p:nvPr/>
        </p:nvSpPr>
        <p:spPr bwMode="auto">
          <a:xfrm>
            <a:off x="4343400" y="3505200"/>
            <a:ext cx="76200" cy="76200"/>
          </a:xfrm>
          <a:prstGeom prst="ellipse">
            <a:avLst/>
          </a:prstGeom>
          <a:solidFill>
            <a:srgbClr val="4FA600"/>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12" name="Oval 11"/>
          <p:cNvSpPr/>
          <p:nvPr/>
        </p:nvSpPr>
        <p:spPr bwMode="auto">
          <a:xfrm>
            <a:off x="4419600" y="3429000"/>
            <a:ext cx="76200" cy="76200"/>
          </a:xfrm>
          <a:prstGeom prst="ellipse">
            <a:avLst/>
          </a:prstGeom>
          <a:solidFill>
            <a:srgbClr val="4FA600"/>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13" name="Oval 12"/>
          <p:cNvSpPr/>
          <p:nvPr/>
        </p:nvSpPr>
        <p:spPr bwMode="auto">
          <a:xfrm>
            <a:off x="4572000" y="3352800"/>
            <a:ext cx="76200" cy="76200"/>
          </a:xfrm>
          <a:prstGeom prst="ellipse">
            <a:avLst/>
          </a:prstGeom>
          <a:solidFill>
            <a:srgbClr val="4FA600"/>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14" name="Oval 13"/>
          <p:cNvSpPr/>
          <p:nvPr/>
        </p:nvSpPr>
        <p:spPr bwMode="auto">
          <a:xfrm>
            <a:off x="4724400" y="3429000"/>
            <a:ext cx="76200" cy="76200"/>
          </a:xfrm>
          <a:prstGeom prst="ellipse">
            <a:avLst/>
          </a:prstGeom>
          <a:solidFill>
            <a:srgbClr val="4FA600"/>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15" name="Oval 14"/>
          <p:cNvSpPr/>
          <p:nvPr/>
        </p:nvSpPr>
        <p:spPr bwMode="auto">
          <a:xfrm>
            <a:off x="4572000" y="3200400"/>
            <a:ext cx="76200" cy="76200"/>
          </a:xfrm>
          <a:prstGeom prst="ellipse">
            <a:avLst/>
          </a:prstGeom>
          <a:solidFill>
            <a:srgbClr val="4FA600"/>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16" name="Oval 15"/>
          <p:cNvSpPr/>
          <p:nvPr/>
        </p:nvSpPr>
        <p:spPr bwMode="auto">
          <a:xfrm>
            <a:off x="5029200" y="3429000"/>
            <a:ext cx="76200" cy="76200"/>
          </a:xfrm>
          <a:prstGeom prst="ellipse">
            <a:avLst/>
          </a:prstGeom>
          <a:solidFill>
            <a:srgbClr val="4FA600"/>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17" name="Oval 16"/>
          <p:cNvSpPr/>
          <p:nvPr/>
        </p:nvSpPr>
        <p:spPr bwMode="auto">
          <a:xfrm>
            <a:off x="5105400" y="3276600"/>
            <a:ext cx="76200" cy="76200"/>
          </a:xfrm>
          <a:prstGeom prst="ellipse">
            <a:avLst/>
          </a:prstGeom>
          <a:solidFill>
            <a:srgbClr val="4FA600"/>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cxnSp>
        <p:nvCxnSpPr>
          <p:cNvPr id="72" name="Straight Connector 71"/>
          <p:cNvCxnSpPr/>
          <p:nvPr/>
        </p:nvCxnSpPr>
        <p:spPr bwMode="auto">
          <a:xfrm>
            <a:off x="5442721" y="4811759"/>
            <a:ext cx="11159" cy="446041"/>
          </a:xfrm>
          <a:prstGeom prst="line">
            <a:avLst/>
          </a:prstGeom>
          <a:solidFill>
            <a:schemeClr val="accent1"/>
          </a:solidFill>
          <a:ln w="12700" cap="flat" cmpd="sng" algn="ctr">
            <a:solidFill>
              <a:srgbClr val="4FA600"/>
            </a:solidFill>
            <a:prstDash val="solid"/>
            <a:round/>
            <a:headEnd type="none" w="sm" len="sm"/>
            <a:tailEnd type="none" w="sm" len="sm"/>
          </a:ln>
          <a:effectLst/>
        </p:spPr>
      </p:cxnSp>
      <p:sp>
        <p:nvSpPr>
          <p:cNvPr id="18" name="Oval 17"/>
          <p:cNvSpPr/>
          <p:nvPr/>
        </p:nvSpPr>
        <p:spPr bwMode="auto">
          <a:xfrm>
            <a:off x="5410200" y="4800600"/>
            <a:ext cx="76200" cy="76200"/>
          </a:xfrm>
          <a:prstGeom prst="ellipse">
            <a:avLst/>
          </a:prstGeom>
          <a:solidFill>
            <a:srgbClr val="4FA600"/>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7" name="Oval 6"/>
          <p:cNvSpPr/>
          <p:nvPr/>
        </p:nvSpPr>
        <p:spPr bwMode="auto">
          <a:xfrm>
            <a:off x="2438400" y="3429000"/>
            <a:ext cx="76200" cy="76200"/>
          </a:xfrm>
          <a:prstGeom prst="ellipse">
            <a:avLst/>
          </a:prstGeom>
          <a:solidFill>
            <a:srgbClr val="4FA600"/>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pic>
        <p:nvPicPr>
          <p:cNvPr id="20" name="Picture 19" descr="4548 002.png"/>
          <p:cNvPicPr>
            <a:picLocks noChangeAspect="1"/>
          </p:cNvPicPr>
          <p:nvPr/>
        </p:nvPicPr>
        <p:blipFill>
          <a:blip r:embed="rId6" cstate="print"/>
          <a:srcRect t="7407" r="5556" b="11111"/>
          <a:stretch>
            <a:fillRect/>
          </a:stretch>
        </p:blipFill>
        <p:spPr>
          <a:xfrm>
            <a:off x="304800" y="5276436"/>
            <a:ext cx="1295400" cy="838200"/>
          </a:xfrm>
          <a:prstGeom prst="round2DiagRect">
            <a:avLst/>
          </a:prstGeom>
          <a:ln>
            <a:noFill/>
          </a:ln>
          <a:effectLst>
            <a:outerShdw blurRad="50800" dist="38100" dir="2700000" algn="tl" rotWithShape="0">
              <a:prstClr val="black">
                <a:alpha val="40000"/>
              </a:prstClr>
            </a:outerShdw>
          </a:effectLst>
        </p:spPr>
      </p:pic>
      <p:pic>
        <p:nvPicPr>
          <p:cNvPr id="19" name="Picture 18" descr="205_0557.png"/>
          <p:cNvPicPr>
            <a:picLocks noChangeAspect="1"/>
          </p:cNvPicPr>
          <p:nvPr/>
        </p:nvPicPr>
        <p:blipFill>
          <a:blip r:embed="rId7" cstate="print"/>
          <a:srcRect t="10299" r="12461" b="17611"/>
          <a:stretch>
            <a:fillRect/>
          </a:stretch>
        </p:blipFill>
        <p:spPr>
          <a:xfrm>
            <a:off x="304800" y="3516868"/>
            <a:ext cx="1295400" cy="800100"/>
          </a:xfrm>
          <a:prstGeom prst="round2DiagRect">
            <a:avLst/>
          </a:prstGeom>
          <a:ln>
            <a:noFill/>
          </a:ln>
          <a:effectLst>
            <a:outerShdw blurRad="50800" dist="38100" dir="2700000" algn="tl" rotWithShape="0">
              <a:prstClr val="black">
                <a:alpha val="40000"/>
              </a:prstClr>
            </a:outerShdw>
          </a:effectLst>
        </p:spPr>
      </p:pic>
      <p:sp>
        <p:nvSpPr>
          <p:cNvPr id="10" name="Oval 9"/>
          <p:cNvSpPr/>
          <p:nvPr/>
        </p:nvSpPr>
        <p:spPr bwMode="auto">
          <a:xfrm>
            <a:off x="1676400" y="3581400"/>
            <a:ext cx="76200" cy="76200"/>
          </a:xfrm>
          <a:prstGeom prst="ellipse">
            <a:avLst/>
          </a:prstGeom>
          <a:solidFill>
            <a:srgbClr val="4FA600"/>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US" smtClean="0"/>
          </a:p>
        </p:txBody>
      </p:sp>
      <p:sp>
        <p:nvSpPr>
          <p:cNvPr id="95" name="TextBox 94"/>
          <p:cNvSpPr txBox="1"/>
          <p:nvPr/>
        </p:nvSpPr>
        <p:spPr>
          <a:xfrm>
            <a:off x="2895600" y="6107668"/>
            <a:ext cx="1447800" cy="369332"/>
          </a:xfrm>
          <a:prstGeom prst="rect">
            <a:avLst/>
          </a:prstGeom>
          <a:noFill/>
        </p:spPr>
        <p:txBody>
          <a:bodyPr wrap="square" rtlCol="0">
            <a:spAutoFit/>
          </a:bodyPr>
          <a:lstStyle/>
          <a:p>
            <a:r>
              <a:rPr lang="en-US" sz="900" b="1" dirty="0" smtClean="0">
                <a:solidFill>
                  <a:srgbClr val="4FA600"/>
                </a:solidFill>
              </a:rPr>
              <a:t>Madrid, Spain</a:t>
            </a:r>
          </a:p>
          <a:p>
            <a:r>
              <a:rPr lang="en-US" sz="900" b="1" dirty="0" smtClean="0">
                <a:solidFill>
                  <a:srgbClr val="4FA600"/>
                </a:solidFill>
              </a:rPr>
              <a:t>18 </a:t>
            </a:r>
            <a:r>
              <a:rPr lang="en-US" sz="900" b="1" dirty="0" err="1" smtClean="0">
                <a:solidFill>
                  <a:srgbClr val="4FA600"/>
                </a:solidFill>
              </a:rPr>
              <a:t>kWp</a:t>
            </a:r>
            <a:endParaRPr lang="en-US" sz="900" b="1" dirty="0">
              <a:solidFill>
                <a:srgbClr val="4FA600"/>
              </a:solidFill>
            </a:endParaRPr>
          </a:p>
        </p:txBody>
      </p:sp>
      <p:sp>
        <p:nvSpPr>
          <p:cNvPr id="97" name="TextBox 96"/>
          <p:cNvSpPr txBox="1"/>
          <p:nvPr/>
        </p:nvSpPr>
        <p:spPr>
          <a:xfrm>
            <a:off x="4191000" y="6107668"/>
            <a:ext cx="1447800" cy="369332"/>
          </a:xfrm>
          <a:prstGeom prst="rect">
            <a:avLst/>
          </a:prstGeom>
          <a:noFill/>
        </p:spPr>
        <p:txBody>
          <a:bodyPr wrap="square" rtlCol="0">
            <a:spAutoFit/>
          </a:bodyPr>
          <a:lstStyle/>
          <a:p>
            <a:r>
              <a:rPr lang="en-US" sz="900" b="1" dirty="0" err="1" smtClean="0">
                <a:solidFill>
                  <a:srgbClr val="4FA600"/>
                </a:solidFill>
              </a:rPr>
              <a:t>Marovato</a:t>
            </a:r>
            <a:r>
              <a:rPr lang="en-US" sz="900" b="1" dirty="0" smtClean="0">
                <a:solidFill>
                  <a:srgbClr val="4FA600"/>
                </a:solidFill>
              </a:rPr>
              <a:t>, Madagascar</a:t>
            </a:r>
          </a:p>
          <a:p>
            <a:r>
              <a:rPr lang="en-US" sz="900" b="1" dirty="0" smtClean="0">
                <a:solidFill>
                  <a:srgbClr val="4FA600"/>
                </a:solidFill>
              </a:rPr>
              <a:t>1.5 </a:t>
            </a:r>
            <a:r>
              <a:rPr lang="en-US" sz="900" b="1" dirty="0" err="1" smtClean="0">
                <a:solidFill>
                  <a:srgbClr val="4FA600"/>
                </a:solidFill>
              </a:rPr>
              <a:t>kWp</a:t>
            </a:r>
            <a:endParaRPr lang="en-US" sz="900" b="1" dirty="0">
              <a:solidFill>
                <a:srgbClr val="4FA600"/>
              </a:solidFill>
            </a:endParaRPr>
          </a:p>
        </p:txBody>
      </p:sp>
      <p:sp>
        <p:nvSpPr>
          <p:cNvPr id="98" name="TextBox 97"/>
          <p:cNvSpPr txBox="1"/>
          <p:nvPr/>
        </p:nvSpPr>
        <p:spPr>
          <a:xfrm>
            <a:off x="5562600" y="6107668"/>
            <a:ext cx="1447800" cy="369332"/>
          </a:xfrm>
          <a:prstGeom prst="rect">
            <a:avLst/>
          </a:prstGeom>
          <a:noFill/>
        </p:spPr>
        <p:txBody>
          <a:bodyPr wrap="square" rtlCol="0">
            <a:spAutoFit/>
          </a:bodyPr>
          <a:lstStyle/>
          <a:p>
            <a:r>
              <a:rPr lang="en-US" sz="900" b="1" dirty="0" err="1" smtClean="0">
                <a:solidFill>
                  <a:srgbClr val="4FA600"/>
                </a:solidFill>
              </a:rPr>
              <a:t>Lunamatrona</a:t>
            </a:r>
            <a:r>
              <a:rPr lang="en-US" sz="900" b="1" dirty="0" smtClean="0">
                <a:solidFill>
                  <a:srgbClr val="4FA600"/>
                </a:solidFill>
              </a:rPr>
              <a:t>, Italy</a:t>
            </a:r>
          </a:p>
          <a:p>
            <a:r>
              <a:rPr lang="en-US" sz="900" b="1" dirty="0" smtClean="0">
                <a:solidFill>
                  <a:srgbClr val="4FA600"/>
                </a:solidFill>
              </a:rPr>
              <a:t>145 </a:t>
            </a:r>
            <a:r>
              <a:rPr lang="en-US" sz="900" b="1" dirty="0" err="1" smtClean="0">
                <a:solidFill>
                  <a:srgbClr val="4FA600"/>
                </a:solidFill>
              </a:rPr>
              <a:t>kWp</a:t>
            </a:r>
            <a:endParaRPr lang="en-US" sz="900" b="1" dirty="0">
              <a:solidFill>
                <a:srgbClr val="4FA600"/>
              </a:solidFill>
            </a:endParaRPr>
          </a:p>
        </p:txBody>
      </p:sp>
      <p:sp>
        <p:nvSpPr>
          <p:cNvPr id="99" name="TextBox 98"/>
          <p:cNvSpPr txBox="1"/>
          <p:nvPr/>
        </p:nvSpPr>
        <p:spPr>
          <a:xfrm>
            <a:off x="6934200" y="6107668"/>
            <a:ext cx="1447800" cy="369332"/>
          </a:xfrm>
          <a:prstGeom prst="rect">
            <a:avLst/>
          </a:prstGeom>
          <a:noFill/>
        </p:spPr>
        <p:txBody>
          <a:bodyPr wrap="square" rtlCol="0">
            <a:spAutoFit/>
          </a:bodyPr>
          <a:lstStyle/>
          <a:p>
            <a:r>
              <a:rPr lang="en-US" sz="900" b="1" dirty="0" err="1" smtClean="0">
                <a:solidFill>
                  <a:srgbClr val="4FA600"/>
                </a:solidFill>
              </a:rPr>
              <a:t>Dorna</a:t>
            </a:r>
            <a:r>
              <a:rPr lang="en-US" sz="900" b="1" dirty="0" smtClean="0">
                <a:solidFill>
                  <a:srgbClr val="4FA600"/>
                </a:solidFill>
              </a:rPr>
              <a:t>, Romania</a:t>
            </a:r>
          </a:p>
          <a:p>
            <a:r>
              <a:rPr lang="en-US" sz="900" b="1" dirty="0" smtClean="0">
                <a:solidFill>
                  <a:srgbClr val="4FA600"/>
                </a:solidFill>
              </a:rPr>
              <a:t>360 </a:t>
            </a:r>
            <a:r>
              <a:rPr lang="en-US" sz="900" b="1" dirty="0" err="1" smtClean="0">
                <a:solidFill>
                  <a:srgbClr val="4FA600"/>
                </a:solidFill>
              </a:rPr>
              <a:t>kWp</a:t>
            </a:r>
            <a:endParaRPr lang="en-US" sz="900" b="1" dirty="0">
              <a:solidFill>
                <a:srgbClr val="4FA600"/>
              </a:solidFill>
            </a:endParaRPr>
          </a:p>
        </p:txBody>
      </p:sp>
      <p:sp>
        <p:nvSpPr>
          <p:cNvPr id="100" name="TextBox 99"/>
          <p:cNvSpPr txBox="1"/>
          <p:nvPr/>
        </p:nvSpPr>
        <p:spPr>
          <a:xfrm>
            <a:off x="7010400" y="4038600"/>
            <a:ext cx="1447800" cy="369332"/>
          </a:xfrm>
          <a:prstGeom prst="rect">
            <a:avLst/>
          </a:prstGeom>
          <a:noFill/>
        </p:spPr>
        <p:txBody>
          <a:bodyPr wrap="square" rtlCol="0">
            <a:spAutoFit/>
          </a:bodyPr>
          <a:lstStyle/>
          <a:p>
            <a:r>
              <a:rPr lang="en-US" sz="900" b="1" dirty="0" err="1" smtClean="0">
                <a:solidFill>
                  <a:srgbClr val="4FA600"/>
                </a:solidFill>
              </a:rPr>
              <a:t>Monthey</a:t>
            </a:r>
            <a:r>
              <a:rPr lang="en-US" sz="900" b="1" dirty="0" smtClean="0">
                <a:solidFill>
                  <a:srgbClr val="4FA600"/>
                </a:solidFill>
              </a:rPr>
              <a:t>, Switzerland</a:t>
            </a:r>
          </a:p>
          <a:p>
            <a:r>
              <a:rPr lang="en-US" sz="900" b="1" dirty="0" smtClean="0">
                <a:solidFill>
                  <a:srgbClr val="4FA600"/>
                </a:solidFill>
              </a:rPr>
              <a:t>95 </a:t>
            </a:r>
            <a:r>
              <a:rPr lang="en-US" sz="900" b="1" dirty="0" err="1" smtClean="0">
                <a:solidFill>
                  <a:srgbClr val="4FA600"/>
                </a:solidFill>
              </a:rPr>
              <a:t>kWp</a:t>
            </a:r>
            <a:endParaRPr lang="en-US" sz="900" b="1" dirty="0">
              <a:solidFill>
                <a:srgbClr val="4FA600"/>
              </a:solidFill>
            </a:endParaRPr>
          </a:p>
        </p:txBody>
      </p:sp>
      <p:sp>
        <p:nvSpPr>
          <p:cNvPr id="102" name="TextBox 101"/>
          <p:cNvSpPr txBox="1"/>
          <p:nvPr/>
        </p:nvSpPr>
        <p:spPr>
          <a:xfrm>
            <a:off x="4648200" y="1600200"/>
            <a:ext cx="1447800" cy="507831"/>
          </a:xfrm>
          <a:prstGeom prst="rect">
            <a:avLst/>
          </a:prstGeom>
          <a:noFill/>
        </p:spPr>
        <p:txBody>
          <a:bodyPr wrap="square" rtlCol="0">
            <a:spAutoFit/>
          </a:bodyPr>
          <a:lstStyle/>
          <a:p>
            <a:r>
              <a:rPr lang="en-US" sz="900" b="1" dirty="0" smtClean="0">
                <a:solidFill>
                  <a:srgbClr val="4FA600"/>
                </a:solidFill>
              </a:rPr>
              <a:t>Refuge du </a:t>
            </a:r>
            <a:r>
              <a:rPr lang="en-US" sz="900" b="1" dirty="0" err="1" smtClean="0">
                <a:solidFill>
                  <a:srgbClr val="4FA600"/>
                </a:solidFill>
              </a:rPr>
              <a:t>Goûter</a:t>
            </a:r>
            <a:endParaRPr lang="en-US" sz="900" b="1" dirty="0" smtClean="0">
              <a:solidFill>
                <a:srgbClr val="4FA600"/>
              </a:solidFill>
            </a:endParaRPr>
          </a:p>
          <a:p>
            <a:r>
              <a:rPr lang="en-US" sz="900" b="1" dirty="0" smtClean="0">
                <a:solidFill>
                  <a:srgbClr val="4FA600"/>
                </a:solidFill>
              </a:rPr>
              <a:t>12 </a:t>
            </a:r>
            <a:r>
              <a:rPr lang="en-US" sz="900" b="1" dirty="0" err="1" smtClean="0">
                <a:solidFill>
                  <a:srgbClr val="4FA600"/>
                </a:solidFill>
              </a:rPr>
              <a:t>kWp</a:t>
            </a:r>
            <a:endParaRPr lang="en-US" sz="900" b="1" dirty="0" smtClean="0">
              <a:solidFill>
                <a:srgbClr val="4FA600"/>
              </a:solidFill>
            </a:endParaRPr>
          </a:p>
          <a:p>
            <a:endParaRPr lang="en-US" sz="900" b="1" dirty="0">
              <a:solidFill>
                <a:srgbClr val="4FA600"/>
              </a:solidFill>
            </a:endParaRPr>
          </a:p>
        </p:txBody>
      </p:sp>
      <p:sp>
        <p:nvSpPr>
          <p:cNvPr id="104" name="TextBox 103"/>
          <p:cNvSpPr txBox="1"/>
          <p:nvPr/>
        </p:nvSpPr>
        <p:spPr>
          <a:xfrm>
            <a:off x="7086600" y="1600200"/>
            <a:ext cx="1447800" cy="369332"/>
          </a:xfrm>
          <a:prstGeom prst="rect">
            <a:avLst/>
          </a:prstGeom>
          <a:noFill/>
        </p:spPr>
        <p:txBody>
          <a:bodyPr wrap="square" rtlCol="0">
            <a:spAutoFit/>
          </a:bodyPr>
          <a:lstStyle/>
          <a:p>
            <a:r>
              <a:rPr lang="en-US" sz="900" b="1" dirty="0" err="1" smtClean="0">
                <a:solidFill>
                  <a:srgbClr val="4FA600"/>
                </a:solidFill>
              </a:rPr>
              <a:t>Ostwind</a:t>
            </a:r>
            <a:r>
              <a:rPr lang="en-US" sz="900" b="1" dirty="0" smtClean="0">
                <a:solidFill>
                  <a:srgbClr val="4FA600"/>
                </a:solidFill>
              </a:rPr>
              <a:t>, Germany</a:t>
            </a:r>
          </a:p>
          <a:p>
            <a:r>
              <a:rPr lang="en-US" sz="900" b="1" dirty="0" smtClean="0">
                <a:solidFill>
                  <a:srgbClr val="4FA600"/>
                </a:solidFill>
              </a:rPr>
              <a:t>360 </a:t>
            </a:r>
            <a:r>
              <a:rPr lang="en-US" sz="900" b="1" dirty="0" err="1" smtClean="0">
                <a:solidFill>
                  <a:srgbClr val="4FA600"/>
                </a:solidFill>
              </a:rPr>
              <a:t>kWp</a:t>
            </a:r>
            <a:endParaRPr lang="en-US" sz="900" b="1" dirty="0">
              <a:solidFill>
                <a:srgbClr val="4FA600"/>
              </a:solidFill>
            </a:endParaRPr>
          </a:p>
        </p:txBody>
      </p:sp>
      <p:sp>
        <p:nvSpPr>
          <p:cNvPr id="105" name="Content Placeholder 3"/>
          <p:cNvSpPr>
            <a:spLocks noGrp="1"/>
          </p:cNvSpPr>
          <p:nvPr>
            <p:ph idx="1"/>
          </p:nvPr>
        </p:nvSpPr>
        <p:spPr>
          <a:xfrm>
            <a:off x="457200" y="1524000"/>
            <a:ext cx="2895600" cy="533400"/>
          </a:xfrm>
        </p:spPr>
        <p:txBody>
          <a:bodyPr/>
          <a:lstStyle/>
          <a:p>
            <a:pPr marL="0" indent="0">
              <a:spcBef>
                <a:spcPts val="0"/>
              </a:spcBef>
              <a:buNone/>
            </a:pPr>
            <a:r>
              <a:rPr lang="en-US" sz="1200" b="1" dirty="0" smtClean="0">
                <a:solidFill>
                  <a:schemeClr val="bg2"/>
                </a:solidFill>
              </a:rPr>
              <a:t>Global support that makes</a:t>
            </a:r>
          </a:p>
          <a:p>
            <a:pPr marL="0" indent="0">
              <a:spcBef>
                <a:spcPts val="0"/>
              </a:spcBef>
              <a:buNone/>
            </a:pPr>
            <a:r>
              <a:rPr lang="en-US" sz="1200" b="1" dirty="0" smtClean="0">
                <a:solidFill>
                  <a:schemeClr val="bg2"/>
                </a:solidFill>
              </a:rPr>
              <a:t>any size installation a success story</a:t>
            </a:r>
            <a:endParaRPr lang="en-US" sz="1200" b="1" dirty="0">
              <a:solidFill>
                <a:schemeClr val="bg2"/>
              </a:solidFill>
            </a:endParaRPr>
          </a:p>
        </p:txBody>
      </p:sp>
      <p:pic>
        <p:nvPicPr>
          <p:cNvPr id="22" name="Picture 21" descr="lunamatrona_01.png"/>
          <p:cNvPicPr>
            <a:picLocks noChangeAspect="1"/>
          </p:cNvPicPr>
          <p:nvPr/>
        </p:nvPicPr>
        <p:blipFill>
          <a:blip r:embed="rId8" cstate="print"/>
          <a:stretch>
            <a:fillRect/>
          </a:stretch>
        </p:blipFill>
        <p:spPr>
          <a:xfrm>
            <a:off x="5672482" y="5200236"/>
            <a:ext cx="1219200" cy="914400"/>
          </a:xfrm>
          <a:prstGeom prst="round2DiagRect">
            <a:avLst/>
          </a:prstGeom>
          <a:effectLst>
            <a:outerShdw blurRad="50800" dist="38100" dir="2700000" algn="tl" rotWithShape="0">
              <a:prstClr val="black">
                <a:alpha val="40000"/>
              </a:prstClr>
            </a:outerShdw>
          </a:effectLst>
        </p:spPr>
      </p:pic>
      <p:pic>
        <p:nvPicPr>
          <p:cNvPr id="25" name="Picture 24" descr="Romania.png"/>
          <p:cNvPicPr>
            <a:picLocks noChangeAspect="1"/>
          </p:cNvPicPr>
          <p:nvPr/>
        </p:nvPicPr>
        <p:blipFill>
          <a:blip r:embed="rId9" cstate="print"/>
          <a:srcRect t="42857"/>
          <a:stretch>
            <a:fillRect/>
          </a:stretch>
        </p:blipFill>
        <p:spPr>
          <a:xfrm>
            <a:off x="7010400" y="5200236"/>
            <a:ext cx="1200150" cy="914400"/>
          </a:xfrm>
          <a:prstGeom prst="round2DiagRect">
            <a:avLst/>
          </a:prstGeom>
          <a:effectLst>
            <a:outerShdw blurRad="50800" dist="38100" dir="2700000" algn="tl" rotWithShape="0">
              <a:prstClr val="black">
                <a:alpha val="40000"/>
              </a:prstClr>
            </a:outerShdw>
          </a:effectLst>
        </p:spPr>
      </p:pic>
      <p:pic>
        <p:nvPicPr>
          <p:cNvPr id="26" name="Picture 25" descr="Spain.png"/>
          <p:cNvPicPr>
            <a:picLocks noChangeAspect="1"/>
          </p:cNvPicPr>
          <p:nvPr/>
        </p:nvPicPr>
        <p:blipFill>
          <a:blip r:embed="rId10" cstate="print"/>
          <a:stretch>
            <a:fillRect/>
          </a:stretch>
        </p:blipFill>
        <p:spPr>
          <a:xfrm>
            <a:off x="2971800" y="5199634"/>
            <a:ext cx="1219200" cy="915002"/>
          </a:xfrm>
          <a:prstGeom prst="round2DiagRect">
            <a:avLst/>
          </a:prstGeom>
          <a:effectLst>
            <a:outerShdw blurRad="50800" dist="38100" dir="2700000" algn="tl" rotWithShape="0">
              <a:prstClr val="black">
                <a:alpha val="40000"/>
              </a:prstClr>
            </a:outerShdw>
          </a:effectLst>
        </p:spPr>
      </p:pic>
      <p:pic>
        <p:nvPicPr>
          <p:cNvPr id="23" name="Picture 22" descr="Madagascar.png"/>
          <p:cNvPicPr>
            <a:picLocks noChangeAspect="1"/>
          </p:cNvPicPr>
          <p:nvPr/>
        </p:nvPicPr>
        <p:blipFill>
          <a:blip r:embed="rId11" cstate="print"/>
          <a:stretch>
            <a:fillRect/>
          </a:stretch>
        </p:blipFill>
        <p:spPr>
          <a:xfrm>
            <a:off x="4309717" y="5181600"/>
            <a:ext cx="1244048" cy="933036"/>
          </a:xfrm>
          <a:prstGeom prst="round2DiagRect">
            <a:avLst/>
          </a:prstGeom>
          <a:effectLst>
            <a:outerShdw blurRad="50800" dist="38100" dir="2700000" algn="tl" rotWithShape="0">
              <a:prstClr val="black">
                <a:alpha val="40000"/>
              </a:prst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2"/>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dirty="0" smtClean="0">
              <a:solidFill>
                <a:schemeClr val="bg2"/>
              </a:solidFill>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2"/>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dirty="0" smtClean="0">
              <a:solidFill>
                <a:schemeClr val="bg2"/>
              </a:solidFill>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2"/>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dirty="0" smtClean="0">
              <a:solidFill>
                <a:schemeClr val="bg2"/>
              </a:solidFill>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2"/>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dirty="0" smtClean="0">
              <a:solidFill>
                <a:schemeClr val="bg2"/>
              </a:solidFill>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bg2"/>
              </a:solidFill>
              <a:effectLst/>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endParaRPr lang="en-US" dirty="0" smtClean="0">
              <a:solidFill>
                <a:schemeClr val="bg2"/>
              </a:solidFill>
              <a:latin typeface="Arial"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2"/>
                </a:solidFill>
                <a:effectLst/>
                <a:latin typeface="Arial" charset="0"/>
              </a:rPr>
              <a:t>                                          </a:t>
            </a:r>
          </a:p>
          <a:p>
            <a:pPr marL="0" marR="0" indent="0" algn="l" defTabSz="914400" rtl="0" eaLnBrk="1" fontAlgn="base" latinLnBrk="0" hangingPunct="1">
              <a:lnSpc>
                <a:spcPct val="100000"/>
              </a:lnSpc>
              <a:spcBef>
                <a:spcPct val="0"/>
              </a:spcBef>
              <a:spcAft>
                <a:spcPct val="0"/>
              </a:spcAft>
              <a:buClrTx/>
              <a:buSzTx/>
              <a:buFontTx/>
              <a:buNone/>
              <a:tabLst/>
            </a:pPr>
            <a:r>
              <a:rPr kumimoji="0" lang="en-US" sz="4400" b="0" i="0" u="none" strike="noStrike" cap="none" normalizeH="0" baseline="0" smtClean="0">
                <a:ln>
                  <a:noFill/>
                </a:ln>
                <a:solidFill>
                  <a:schemeClr val="bg1"/>
                </a:solidFill>
                <a:effectLst/>
                <a:latin typeface="Arial" charset="0"/>
              </a:rPr>
              <a:t>                 Thank you! </a:t>
            </a:r>
            <a:endParaRPr kumimoji="0" lang="en-US" sz="4400" b="0" i="0" u="none" strike="noStrike" cap="none" normalizeH="0" baseline="0" dirty="0" smtClean="0">
              <a:ln>
                <a:noFill/>
              </a:ln>
              <a:solidFill>
                <a:schemeClr val="bg1"/>
              </a:solidFill>
              <a:effectLst/>
              <a:latin typeface="Arial" charset="0"/>
            </a:endParaRPr>
          </a:p>
        </p:txBody>
      </p:sp>
      <p:sp>
        <p:nvSpPr>
          <p:cNvPr id="6" name="Title 1"/>
          <p:cNvSpPr txBox="1">
            <a:spLocks/>
          </p:cNvSpPr>
          <p:nvPr/>
        </p:nvSpPr>
        <p:spPr bwMode="auto">
          <a:xfrm>
            <a:off x="431800" y="77788"/>
            <a:ext cx="8280400" cy="1550987"/>
          </a:xfrm>
          <a:prstGeom prst="rect">
            <a:avLst/>
          </a:prstGeom>
          <a:noFill/>
          <a:ln w="9525">
            <a:noFill/>
            <a:miter lim="800000"/>
            <a:headEnd/>
            <a:tailEnd/>
          </a:ln>
        </p:spPr>
        <p:txBody>
          <a:bodyPr vert="horz" wrap="square" lIns="0" tIns="10800" rIns="0" bIns="1080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bg1"/>
                </a:solidFill>
                <a:effectLst/>
                <a:uLnTx/>
                <a:uFillTx/>
                <a:latin typeface="+mj-lt"/>
                <a:ea typeface="+mj-ea"/>
                <a:cs typeface="+mj-cs"/>
              </a:rPr>
              <a:t>Make the most of your</a:t>
            </a:r>
            <a:r>
              <a:rPr kumimoji="0" lang="en-US" sz="4000" b="1" i="0" u="none" strike="noStrike" kern="0" cap="none" spc="0" normalizeH="0" noProof="0" dirty="0" smtClean="0">
                <a:ln>
                  <a:noFill/>
                </a:ln>
                <a:solidFill>
                  <a:schemeClr val="bg1"/>
                </a:solidFill>
                <a:effectLst/>
                <a:uLnTx/>
                <a:uFillTx/>
                <a:latin typeface="+mj-lt"/>
                <a:ea typeface="+mj-ea"/>
                <a:cs typeface="+mj-cs"/>
              </a:rPr>
              <a:t> energy</a:t>
            </a:r>
            <a:r>
              <a:rPr kumimoji="0" lang="en-US" sz="1400" b="1" i="0" u="none" strike="noStrike" kern="0" cap="none" spc="0" normalizeH="0" baseline="100000" noProof="0" dirty="0" smtClean="0">
                <a:ln>
                  <a:noFill/>
                </a:ln>
                <a:solidFill>
                  <a:schemeClr val="bg1"/>
                </a:solidFill>
                <a:effectLst/>
                <a:uLnTx/>
                <a:uFillTx/>
                <a:latin typeface="+mj-lt"/>
                <a:ea typeface="+mj-ea"/>
                <a:cs typeface="+mj-cs"/>
              </a:rPr>
              <a:t>SM</a:t>
            </a:r>
            <a:endParaRPr kumimoji="0" lang="en-US" sz="1400" b="1" i="0" u="none" strike="noStrike" kern="0" cap="none" spc="0" normalizeH="0" baseline="100000" noProof="0" dirty="0">
              <a:ln>
                <a:noFill/>
              </a:ln>
              <a:solidFill>
                <a:schemeClr val="bg1"/>
              </a:solidFill>
              <a:effectLst/>
              <a:uLnTx/>
              <a:uFillTx/>
              <a:latin typeface="+mj-lt"/>
              <a:ea typeface="+mj-ea"/>
              <a:cs typeface="+mj-cs"/>
            </a:endParaRPr>
          </a:p>
        </p:txBody>
      </p:sp>
      <p:sp>
        <p:nvSpPr>
          <p:cNvPr id="7" name="Subtitle 2"/>
          <p:cNvSpPr txBox="1">
            <a:spLocks/>
          </p:cNvSpPr>
          <p:nvPr/>
        </p:nvSpPr>
        <p:spPr bwMode="auto">
          <a:xfrm>
            <a:off x="228600" y="1828800"/>
            <a:ext cx="6121400" cy="1655762"/>
          </a:xfrm>
          <a:prstGeom prst="rect">
            <a:avLst/>
          </a:prstGeom>
          <a:noFill/>
          <a:ln w="9525">
            <a:noFill/>
            <a:miter lim="800000"/>
            <a:headEnd/>
            <a:tailEnd/>
          </a:ln>
        </p:spPr>
        <p:txBody>
          <a:bodyPr vert="horz" wrap="square" lIns="0" tIns="0" rIns="18000" bIns="10800" numCol="1" anchor="t" anchorCtr="0" compatLnSpc="1">
            <a:prstTxWarp prst="textNoShape">
              <a:avLst/>
            </a:prstTxWarp>
          </a:bodyPr>
          <a:lstStyle/>
          <a:p>
            <a:pPr marL="180975" lvl="0" indent="-180975" fontAlgn="base">
              <a:spcBef>
                <a:spcPct val="20000"/>
              </a:spcBef>
              <a:spcAft>
                <a:spcPct val="0"/>
              </a:spcAft>
              <a:buClr>
                <a:schemeClr val="accent1"/>
              </a:buClr>
              <a:buFont typeface="Arial" charset="0"/>
              <a:buChar char="●"/>
            </a:pPr>
            <a:r>
              <a:rPr lang="en-US" sz="1400" dirty="0" smtClean="0">
                <a:solidFill>
                  <a:schemeClr val="bg1"/>
                </a:solidFill>
              </a:rPr>
              <a:t> See </a:t>
            </a:r>
            <a:r>
              <a:rPr lang="en-US" sz="1400" dirty="0" smtClean="0">
                <a:solidFill>
                  <a:schemeClr val="bg1"/>
                </a:solidFill>
              </a:rPr>
              <a:t>our solutions on YouTube at </a:t>
            </a:r>
            <a:r>
              <a:rPr lang="en-US" sz="1400" dirty="0" smtClean="0">
                <a:solidFill>
                  <a:srgbClr val="4FA600"/>
                </a:solidFill>
                <a:hlinkClick r:id="rId2"/>
              </a:rPr>
              <a:t>www.youtube.com/schneidersolar</a:t>
            </a:r>
            <a:endParaRPr kumimoji="0" lang="en-US" sz="1400" b="1" i="0" u="none" strike="noStrike" kern="0" cap="none" spc="0" normalizeH="0" baseline="0" noProof="0" dirty="0">
              <a:ln>
                <a:noFill/>
              </a:ln>
              <a:solidFill>
                <a:srgbClr val="4FA60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31800" y="1849438"/>
            <a:ext cx="5207000" cy="1350962"/>
          </a:xfrm>
        </p:spPr>
        <p:txBody>
          <a:bodyPr/>
          <a:lstStyle/>
          <a:p>
            <a:pPr marL="0" indent="0">
              <a:spcBef>
                <a:spcPts val="0"/>
              </a:spcBef>
              <a:buNone/>
            </a:pPr>
            <a:r>
              <a:rPr lang="en-US" sz="1800" baseline="30000" dirty="0" smtClean="0">
                <a:solidFill>
                  <a:schemeClr val="bg2"/>
                </a:solidFill>
              </a:rPr>
              <a:t>When it comes to grid-tie and off-grid and backup residential and commercial installations, Schneider Electric has both the experience and the proven technology to help make your investment a success.</a:t>
            </a:r>
          </a:p>
          <a:p>
            <a:pPr marL="0" indent="0">
              <a:spcBef>
                <a:spcPts val="0"/>
              </a:spcBef>
              <a:buNone/>
            </a:pPr>
            <a:endParaRPr lang="en-US" sz="1800" baseline="30000" dirty="0" smtClean="0">
              <a:solidFill>
                <a:schemeClr val="bg2"/>
              </a:solidFill>
            </a:endParaRPr>
          </a:p>
          <a:p>
            <a:pPr marL="0" indent="0">
              <a:spcBef>
                <a:spcPts val="0"/>
              </a:spcBef>
              <a:buNone/>
            </a:pPr>
            <a:r>
              <a:rPr lang="en-US" sz="1800" baseline="30000" dirty="0" smtClean="0">
                <a:solidFill>
                  <a:schemeClr val="bg2"/>
                </a:solidFill>
              </a:rPr>
              <a:t>Schneider Electric solutions for residential and commercial installations are specially designed by keeping your needs in mind. Our balance-of-system solutions include everything you need to efficiently distribute and manage locally generated solar energy, from the DC output to the AC grid connection.</a:t>
            </a:r>
          </a:p>
          <a:p>
            <a:pPr marL="0" indent="0">
              <a:spcBef>
                <a:spcPts val="0"/>
              </a:spcBef>
              <a:buNone/>
            </a:pPr>
            <a:endParaRPr lang="en-US" sz="1800" dirty="0">
              <a:solidFill>
                <a:schemeClr val="bg2"/>
              </a:solidFill>
            </a:endParaRPr>
          </a:p>
        </p:txBody>
      </p:sp>
      <p:sp>
        <p:nvSpPr>
          <p:cNvPr id="7" name="Content Placeholder 3"/>
          <p:cNvSpPr txBox="1">
            <a:spLocks/>
          </p:cNvSpPr>
          <p:nvPr/>
        </p:nvSpPr>
        <p:spPr bwMode="auto">
          <a:xfrm>
            <a:off x="431800" y="3581400"/>
            <a:ext cx="4978400" cy="457200"/>
          </a:xfrm>
          <a:prstGeom prst="rect">
            <a:avLst/>
          </a:prstGeom>
          <a:noFill/>
          <a:ln w="9525">
            <a:noFill/>
            <a:miter lim="800000"/>
            <a:headEnd/>
            <a:tailEnd/>
          </a:ln>
        </p:spPr>
        <p:txBody>
          <a:bodyPr vert="horz" wrap="square" lIns="0" tIns="0" rIns="18000" bIns="10800" numCol="1" anchor="t" anchorCtr="0" compatLnSpc="1">
            <a:prstTxWarp prst="textNoShape">
              <a:avLst/>
            </a:prstTxWarp>
          </a:bodyPr>
          <a:lstStyle/>
          <a:p>
            <a:r>
              <a:rPr lang="en-US" sz="2000" b="1" baseline="30000" dirty="0" smtClean="0">
                <a:solidFill>
                  <a:srgbClr val="E47F00"/>
                </a:solidFill>
              </a:rPr>
              <a:t>Partnering with Schneider Electric gives you a higher return on investment and peace of mind</a:t>
            </a:r>
          </a:p>
        </p:txBody>
      </p:sp>
      <p:grpSp>
        <p:nvGrpSpPr>
          <p:cNvPr id="34" name="Group 33"/>
          <p:cNvGrpSpPr/>
          <p:nvPr/>
        </p:nvGrpSpPr>
        <p:grpSpPr>
          <a:xfrm>
            <a:off x="431800" y="4343400"/>
            <a:ext cx="1168400" cy="1219200"/>
            <a:chOff x="431800" y="4114800"/>
            <a:chExt cx="1168400" cy="1219200"/>
          </a:xfrm>
        </p:grpSpPr>
        <p:sp>
          <p:nvSpPr>
            <p:cNvPr id="9" name="Rectangle 8"/>
            <p:cNvSpPr/>
            <p:nvPr/>
          </p:nvSpPr>
          <p:spPr bwMode="auto">
            <a:xfrm>
              <a:off x="431800" y="4114800"/>
              <a:ext cx="1168400" cy="1219200"/>
            </a:xfrm>
            <a:prstGeom prst="rect">
              <a:avLst/>
            </a:prstGeom>
            <a:solidFill>
              <a:schemeClr val="bg1"/>
            </a:solidFill>
            <a:ln w="12700" cap="flat" cmpd="sng" algn="ctr">
              <a:solidFill>
                <a:schemeClr val="bg1">
                  <a:lumMod val="65000"/>
                </a:schemeClr>
              </a:soli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16" name="Content Placeholder 3"/>
            <p:cNvSpPr txBox="1">
              <a:spLocks/>
            </p:cNvSpPr>
            <p:nvPr/>
          </p:nvSpPr>
          <p:spPr bwMode="auto">
            <a:xfrm>
              <a:off x="533400" y="4343400"/>
              <a:ext cx="990600" cy="762000"/>
            </a:xfrm>
            <a:prstGeom prst="rect">
              <a:avLst/>
            </a:prstGeom>
            <a:noFill/>
            <a:ln w="9525">
              <a:noFill/>
              <a:miter lim="800000"/>
              <a:headEnd/>
              <a:tailEnd/>
            </a:ln>
          </p:spPr>
          <p:txBody>
            <a:bodyPr vert="horz" wrap="square" lIns="0" tIns="0" rIns="18000" bIns="10800" numCol="1" anchor="t" anchorCtr="0" compatLnSpc="1">
              <a:prstTxWarp prst="textNoShape">
                <a:avLst/>
              </a:prstTxWarp>
            </a:bodyPr>
            <a:lstStyle/>
            <a:p>
              <a:r>
                <a:rPr lang="en-US" sz="2400" b="1" baseline="30000" dirty="0" smtClean="0">
                  <a:solidFill>
                    <a:srgbClr val="009530"/>
                  </a:solidFill>
                </a:rPr>
                <a:t>Broad</a:t>
              </a:r>
            </a:p>
            <a:p>
              <a:r>
                <a:rPr lang="en-US" sz="2400" b="1" baseline="30000" dirty="0" smtClean="0">
                  <a:solidFill>
                    <a:srgbClr val="009530"/>
                  </a:solidFill>
                </a:rPr>
                <a:t>Portfolio</a:t>
              </a:r>
            </a:p>
            <a:p>
              <a:r>
                <a:rPr lang="en-US" sz="1400" baseline="30000" dirty="0" smtClean="0">
                  <a:solidFill>
                    <a:schemeClr val="bg2"/>
                  </a:solidFill>
                </a:rPr>
                <a:t>for your grid-ties and off-grid installations</a:t>
              </a:r>
            </a:p>
          </p:txBody>
        </p:sp>
      </p:grpSp>
      <p:grpSp>
        <p:nvGrpSpPr>
          <p:cNvPr id="18" name="Group 17"/>
          <p:cNvGrpSpPr/>
          <p:nvPr/>
        </p:nvGrpSpPr>
        <p:grpSpPr>
          <a:xfrm>
            <a:off x="1676400" y="4343400"/>
            <a:ext cx="1168400" cy="1219200"/>
            <a:chOff x="431800" y="4114800"/>
            <a:chExt cx="1168400" cy="1219200"/>
          </a:xfrm>
        </p:grpSpPr>
        <p:sp>
          <p:nvSpPr>
            <p:cNvPr id="19" name="Rectangle 18"/>
            <p:cNvSpPr/>
            <p:nvPr/>
          </p:nvSpPr>
          <p:spPr bwMode="auto">
            <a:xfrm>
              <a:off x="431800" y="4114800"/>
              <a:ext cx="1168400" cy="1219200"/>
            </a:xfrm>
            <a:prstGeom prst="rect">
              <a:avLst/>
            </a:prstGeom>
            <a:solidFill>
              <a:schemeClr val="bg1"/>
            </a:solidFill>
            <a:ln w="12700" cap="flat" cmpd="sng" algn="ctr">
              <a:solidFill>
                <a:schemeClr val="bg1">
                  <a:lumMod val="65000"/>
                </a:schemeClr>
              </a:soli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20" name="Content Placeholder 3"/>
            <p:cNvSpPr txBox="1">
              <a:spLocks/>
            </p:cNvSpPr>
            <p:nvPr/>
          </p:nvSpPr>
          <p:spPr bwMode="auto">
            <a:xfrm>
              <a:off x="533400" y="4343400"/>
              <a:ext cx="990600" cy="762000"/>
            </a:xfrm>
            <a:prstGeom prst="rect">
              <a:avLst/>
            </a:prstGeom>
            <a:noFill/>
            <a:ln w="9525">
              <a:noFill/>
              <a:miter lim="800000"/>
              <a:headEnd/>
              <a:tailEnd/>
            </a:ln>
          </p:spPr>
          <p:txBody>
            <a:bodyPr vert="horz" wrap="square" lIns="0" tIns="0" rIns="18000" bIns="10800" numCol="1" anchor="t" anchorCtr="0" compatLnSpc="1">
              <a:prstTxWarp prst="textNoShape">
                <a:avLst/>
              </a:prstTxWarp>
            </a:bodyPr>
            <a:lstStyle/>
            <a:p>
              <a:r>
                <a:rPr lang="en-US" sz="2400" b="1" baseline="30000" dirty="0" smtClean="0">
                  <a:solidFill>
                    <a:srgbClr val="009530"/>
                  </a:solidFill>
                </a:rPr>
                <a:t>Best</a:t>
              </a:r>
            </a:p>
            <a:p>
              <a:r>
                <a:rPr lang="en-US" sz="2400" b="1" baseline="30000" dirty="0" smtClean="0">
                  <a:solidFill>
                    <a:srgbClr val="009530"/>
                  </a:solidFill>
                </a:rPr>
                <a:t>in class</a:t>
              </a:r>
            </a:p>
            <a:p>
              <a:r>
                <a:rPr lang="en-US" sz="1400" baseline="30000" dirty="0" smtClean="0">
                  <a:solidFill>
                    <a:schemeClr val="bg2"/>
                  </a:solidFill>
                </a:rPr>
                <a:t>products</a:t>
              </a:r>
            </a:p>
          </p:txBody>
        </p:sp>
      </p:grpSp>
      <p:grpSp>
        <p:nvGrpSpPr>
          <p:cNvPr id="21" name="Group 20"/>
          <p:cNvGrpSpPr/>
          <p:nvPr/>
        </p:nvGrpSpPr>
        <p:grpSpPr>
          <a:xfrm>
            <a:off x="2895600" y="4343400"/>
            <a:ext cx="1168400" cy="1219200"/>
            <a:chOff x="431800" y="4114800"/>
            <a:chExt cx="1168400" cy="1219200"/>
          </a:xfrm>
        </p:grpSpPr>
        <p:sp>
          <p:nvSpPr>
            <p:cNvPr id="22" name="Rectangle 21"/>
            <p:cNvSpPr/>
            <p:nvPr/>
          </p:nvSpPr>
          <p:spPr bwMode="auto">
            <a:xfrm>
              <a:off x="431800" y="4114800"/>
              <a:ext cx="1168400" cy="1219200"/>
            </a:xfrm>
            <a:prstGeom prst="rect">
              <a:avLst/>
            </a:prstGeom>
            <a:solidFill>
              <a:schemeClr val="bg1"/>
            </a:solidFill>
            <a:ln w="12700" cap="flat" cmpd="sng" algn="ctr">
              <a:solidFill>
                <a:schemeClr val="bg1">
                  <a:lumMod val="65000"/>
                </a:schemeClr>
              </a:soli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23" name="Content Placeholder 3"/>
            <p:cNvSpPr txBox="1">
              <a:spLocks/>
            </p:cNvSpPr>
            <p:nvPr/>
          </p:nvSpPr>
          <p:spPr bwMode="auto">
            <a:xfrm>
              <a:off x="533400" y="4343400"/>
              <a:ext cx="990600" cy="762000"/>
            </a:xfrm>
            <a:prstGeom prst="rect">
              <a:avLst/>
            </a:prstGeom>
            <a:noFill/>
            <a:ln w="9525">
              <a:noFill/>
              <a:miter lim="800000"/>
              <a:headEnd/>
              <a:tailEnd/>
            </a:ln>
          </p:spPr>
          <p:txBody>
            <a:bodyPr vert="horz" wrap="square" lIns="0" tIns="0" rIns="18000" bIns="10800" numCol="1" anchor="t" anchorCtr="0" compatLnSpc="1">
              <a:prstTxWarp prst="textNoShape">
                <a:avLst/>
              </a:prstTxWarp>
            </a:bodyPr>
            <a:lstStyle/>
            <a:p>
              <a:r>
                <a:rPr lang="en-US" sz="2400" b="1" baseline="30000" dirty="0" smtClean="0">
                  <a:solidFill>
                    <a:srgbClr val="009530"/>
                  </a:solidFill>
                </a:rPr>
                <a:t>Global</a:t>
              </a:r>
            </a:p>
            <a:p>
              <a:r>
                <a:rPr lang="en-US" sz="2400" b="1" baseline="30000" dirty="0" smtClean="0">
                  <a:solidFill>
                    <a:srgbClr val="009530"/>
                  </a:solidFill>
                </a:rPr>
                <a:t>support</a:t>
              </a:r>
            </a:p>
            <a:p>
              <a:r>
                <a:rPr lang="en-US" sz="1400" baseline="30000" dirty="0" smtClean="0">
                  <a:solidFill>
                    <a:schemeClr val="bg2"/>
                  </a:solidFill>
                </a:rPr>
                <a:t>presence in 100+</a:t>
              </a:r>
            </a:p>
            <a:p>
              <a:r>
                <a:rPr lang="en-US" sz="1400" baseline="30000" dirty="0" smtClean="0">
                  <a:solidFill>
                    <a:schemeClr val="bg2"/>
                  </a:solidFill>
                </a:rPr>
                <a:t>countries</a:t>
              </a:r>
            </a:p>
          </p:txBody>
        </p:sp>
      </p:grpSp>
      <p:grpSp>
        <p:nvGrpSpPr>
          <p:cNvPr id="33" name="Group 32"/>
          <p:cNvGrpSpPr/>
          <p:nvPr/>
        </p:nvGrpSpPr>
        <p:grpSpPr>
          <a:xfrm>
            <a:off x="4114800" y="4343400"/>
            <a:ext cx="1168400" cy="1219200"/>
            <a:chOff x="4114800" y="4114800"/>
            <a:chExt cx="1168400" cy="1219200"/>
          </a:xfrm>
        </p:grpSpPr>
        <p:sp>
          <p:nvSpPr>
            <p:cNvPr id="25" name="Rectangle 24"/>
            <p:cNvSpPr/>
            <p:nvPr/>
          </p:nvSpPr>
          <p:spPr bwMode="auto">
            <a:xfrm>
              <a:off x="4114800" y="4114800"/>
              <a:ext cx="1168400" cy="1219200"/>
            </a:xfrm>
            <a:prstGeom prst="rect">
              <a:avLst/>
            </a:prstGeom>
            <a:solidFill>
              <a:schemeClr val="bg1"/>
            </a:solidFill>
            <a:ln w="12700" cap="flat" cmpd="sng" algn="ctr">
              <a:solidFill>
                <a:schemeClr val="bg1">
                  <a:lumMod val="65000"/>
                </a:schemeClr>
              </a:soli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26" name="Content Placeholder 3"/>
            <p:cNvSpPr txBox="1">
              <a:spLocks/>
            </p:cNvSpPr>
            <p:nvPr/>
          </p:nvSpPr>
          <p:spPr bwMode="auto">
            <a:xfrm>
              <a:off x="4216400" y="4343400"/>
              <a:ext cx="990600" cy="762000"/>
            </a:xfrm>
            <a:prstGeom prst="rect">
              <a:avLst/>
            </a:prstGeom>
            <a:noFill/>
            <a:ln w="9525">
              <a:noFill/>
              <a:miter lim="800000"/>
              <a:headEnd/>
              <a:tailEnd/>
            </a:ln>
          </p:spPr>
          <p:txBody>
            <a:bodyPr vert="horz" wrap="square" lIns="0" tIns="0" rIns="18000" bIns="10800" numCol="1" anchor="t" anchorCtr="0" compatLnSpc="1">
              <a:prstTxWarp prst="textNoShape">
                <a:avLst/>
              </a:prstTxWarp>
            </a:bodyPr>
            <a:lstStyle/>
            <a:p>
              <a:r>
                <a:rPr lang="en-US" sz="2400" b="1" baseline="30000" dirty="0" smtClean="0">
                  <a:solidFill>
                    <a:srgbClr val="009530"/>
                  </a:solidFill>
                </a:rPr>
                <a:t>Superior</a:t>
              </a:r>
            </a:p>
            <a:p>
              <a:r>
                <a:rPr lang="en-US" sz="2400" b="1" baseline="30000" dirty="0" smtClean="0">
                  <a:solidFill>
                    <a:srgbClr val="009530"/>
                  </a:solidFill>
                </a:rPr>
                <a:t>technical</a:t>
              </a:r>
            </a:p>
            <a:p>
              <a:r>
                <a:rPr lang="en-US" sz="1400" baseline="30000" dirty="0" smtClean="0">
                  <a:solidFill>
                    <a:schemeClr val="bg2"/>
                  </a:solidFill>
                </a:rPr>
                <a:t>service</a:t>
              </a:r>
            </a:p>
          </p:txBody>
        </p:sp>
      </p:grpSp>
      <p:sp>
        <p:nvSpPr>
          <p:cNvPr id="27" name="Content Placeholder 3"/>
          <p:cNvSpPr txBox="1">
            <a:spLocks/>
          </p:cNvSpPr>
          <p:nvPr/>
        </p:nvSpPr>
        <p:spPr bwMode="auto">
          <a:xfrm>
            <a:off x="6451600" y="4343400"/>
            <a:ext cx="2362200" cy="762000"/>
          </a:xfrm>
          <a:prstGeom prst="rect">
            <a:avLst/>
          </a:prstGeom>
          <a:noFill/>
          <a:ln w="9525">
            <a:noFill/>
            <a:miter lim="800000"/>
            <a:headEnd/>
            <a:tailEnd/>
          </a:ln>
        </p:spPr>
        <p:txBody>
          <a:bodyPr vert="horz" wrap="square" lIns="0" tIns="0" rIns="18000" bIns="10800" numCol="1" anchor="t" anchorCtr="0" compatLnSpc="1">
            <a:prstTxWarp prst="textNoShape">
              <a:avLst/>
            </a:prstTxWarp>
          </a:bodyPr>
          <a:lstStyle/>
          <a:p>
            <a:r>
              <a:rPr lang="en-US" b="1" baseline="30000" dirty="0" smtClean="0">
                <a:solidFill>
                  <a:schemeClr val="bg2"/>
                </a:solidFill>
              </a:rPr>
              <a:t>Schneider Electric is ranked among </a:t>
            </a:r>
            <a:r>
              <a:rPr lang="en-US" b="1" baseline="30000" dirty="0" smtClean="0">
                <a:solidFill>
                  <a:srgbClr val="4FA600"/>
                </a:solidFill>
              </a:rPr>
              <a:t>Top 3 Most Competitive Inverter Companies </a:t>
            </a:r>
            <a:r>
              <a:rPr lang="en-US" b="1" baseline="30000" dirty="0" smtClean="0">
                <a:solidFill>
                  <a:schemeClr val="bg2"/>
                </a:solidFill>
              </a:rPr>
              <a:t>in the world according to GTM Research</a:t>
            </a:r>
          </a:p>
        </p:txBody>
      </p:sp>
      <p:pic>
        <p:nvPicPr>
          <p:cNvPr id="1027" name="Picture 3"/>
          <p:cNvPicPr>
            <a:picLocks noChangeAspect="1" noChangeArrowheads="1"/>
          </p:cNvPicPr>
          <p:nvPr/>
        </p:nvPicPr>
        <p:blipFill>
          <a:blip r:embed="rId2" cstate="print"/>
          <a:srcRect/>
          <a:stretch>
            <a:fillRect/>
          </a:stretch>
        </p:blipFill>
        <p:spPr bwMode="auto">
          <a:xfrm>
            <a:off x="5867400" y="4343400"/>
            <a:ext cx="450056" cy="457200"/>
          </a:xfrm>
          <a:prstGeom prst="rect">
            <a:avLst/>
          </a:prstGeom>
          <a:noFill/>
          <a:ln w="9525">
            <a:noFill/>
            <a:miter lim="800000"/>
            <a:headEnd/>
            <a:tailEnd/>
          </a:ln>
        </p:spPr>
      </p:pic>
      <p:pic>
        <p:nvPicPr>
          <p:cNvPr id="36" name="Picture 35" descr="42-33609575_cmyk.jpg"/>
          <p:cNvPicPr>
            <a:picLocks noChangeAspect="1"/>
          </p:cNvPicPr>
          <p:nvPr/>
        </p:nvPicPr>
        <p:blipFill>
          <a:blip r:embed="rId3" cstate="print"/>
          <a:srcRect l="26667" b="17500"/>
          <a:stretch>
            <a:fillRect/>
          </a:stretch>
        </p:blipFill>
        <p:spPr>
          <a:xfrm>
            <a:off x="5867400" y="1752600"/>
            <a:ext cx="2946400" cy="2209800"/>
          </a:xfrm>
          <a:prstGeom prst="round2DiagRect">
            <a:avLst/>
          </a:prstGeom>
          <a:effectLst>
            <a:outerShdw blurRad="50800" dist="38100" dir="2700000" algn="tl" rotWithShape="0">
              <a:prstClr val="black">
                <a:alpha val="40000"/>
              </a:prstClr>
            </a:outerShdw>
          </a:effectLst>
        </p:spPr>
      </p:pic>
      <p:sp>
        <p:nvSpPr>
          <p:cNvPr id="37" name="TextBox 36"/>
          <p:cNvSpPr txBox="1"/>
          <p:nvPr/>
        </p:nvSpPr>
        <p:spPr>
          <a:xfrm>
            <a:off x="381000" y="304800"/>
            <a:ext cx="8010526" cy="892552"/>
          </a:xfrm>
          <a:prstGeom prst="rect">
            <a:avLst/>
          </a:prstGeom>
          <a:noFill/>
        </p:spPr>
        <p:txBody>
          <a:bodyPr wrap="none" rtlCol="0">
            <a:spAutoFit/>
          </a:bodyPr>
          <a:lstStyle/>
          <a:p>
            <a:r>
              <a:rPr lang="en-US" sz="2600" b="1" dirty="0" smtClean="0">
                <a:solidFill>
                  <a:srgbClr val="009530"/>
                </a:solidFill>
              </a:rPr>
              <a:t>Smarter investment in photovoltaic solutions for</a:t>
            </a:r>
          </a:p>
          <a:p>
            <a:r>
              <a:rPr lang="en-US" sz="2600" b="1" dirty="0" smtClean="0">
                <a:solidFill>
                  <a:srgbClr val="009530"/>
                </a:solidFill>
              </a:rPr>
              <a:t>all grid-tie, off-grid solar and backup installations</a:t>
            </a:r>
            <a:endParaRPr lang="en-US" sz="2600" b="1" dirty="0">
              <a:solidFill>
                <a:srgbClr val="009530"/>
              </a:solidFill>
            </a:endParaRPr>
          </a:p>
        </p:txBody>
      </p:sp>
      <p:cxnSp>
        <p:nvCxnSpPr>
          <p:cNvPr id="40" name="Straight Connector 39"/>
          <p:cNvCxnSpPr/>
          <p:nvPr/>
        </p:nvCxnSpPr>
        <p:spPr bwMode="auto">
          <a:xfrm>
            <a:off x="457200" y="1295400"/>
            <a:ext cx="8305800" cy="0"/>
          </a:xfrm>
          <a:prstGeom prst="line">
            <a:avLst/>
          </a:prstGeom>
          <a:solidFill>
            <a:schemeClr val="accent1"/>
          </a:solidFill>
          <a:ln w="12700" cap="flat" cmpd="sng" algn="ctr">
            <a:solidFill>
              <a:schemeClr val="bg2">
                <a:lumMod val="60000"/>
                <a:lumOff val="40000"/>
              </a:schemeClr>
            </a:solidFill>
            <a:prstDash val="solid"/>
            <a:round/>
            <a:headEnd type="none" w="sm" len="sm"/>
            <a:tailEnd type="none" w="sm" len="sm"/>
          </a:ln>
          <a:effectLst/>
        </p:spPr>
      </p:cxnSp>
      <p:pic>
        <p:nvPicPr>
          <p:cNvPr id="1028" name="Picture 4"/>
          <p:cNvPicPr>
            <a:picLocks noChangeAspect="1" noChangeArrowheads="1"/>
          </p:cNvPicPr>
          <p:nvPr/>
        </p:nvPicPr>
        <p:blipFill>
          <a:blip r:embed="rId4" cstate="print"/>
          <a:srcRect/>
          <a:stretch>
            <a:fillRect/>
          </a:stretch>
        </p:blipFill>
        <p:spPr bwMode="auto">
          <a:xfrm>
            <a:off x="6451600" y="5181600"/>
            <a:ext cx="1066800" cy="3733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asy to install.tif"/>
          <p:cNvPicPr>
            <a:picLocks noChangeAspect="1"/>
          </p:cNvPicPr>
          <p:nvPr/>
        </p:nvPicPr>
        <p:blipFill>
          <a:blip r:embed="rId2" cstate="print"/>
          <a:stretch>
            <a:fillRect/>
          </a:stretch>
        </p:blipFill>
        <p:spPr>
          <a:xfrm>
            <a:off x="7278562" y="3975720"/>
            <a:ext cx="1210868" cy="1188719"/>
          </a:xfrm>
          <a:prstGeom prst="rect">
            <a:avLst/>
          </a:prstGeom>
        </p:spPr>
      </p:pic>
      <p:sp>
        <p:nvSpPr>
          <p:cNvPr id="5" name="Content Placeholder 2"/>
          <p:cNvSpPr txBox="1">
            <a:spLocks/>
          </p:cNvSpPr>
          <p:nvPr/>
        </p:nvSpPr>
        <p:spPr bwMode="auto">
          <a:xfrm>
            <a:off x="5486400" y="5271864"/>
            <a:ext cx="1752600" cy="304800"/>
          </a:xfrm>
          <a:prstGeom prst="rect">
            <a:avLst/>
          </a:prstGeom>
          <a:noFill/>
          <a:ln w="9525">
            <a:noFill/>
            <a:miter lim="800000"/>
            <a:headEnd/>
            <a:tailEnd/>
          </a:ln>
        </p:spPr>
        <p:txBody>
          <a:bodyPr lIns="0" tIns="0" rIns="18000" bIns="10800" anchor="t"/>
          <a:lstStyle/>
          <a:p>
            <a:pPr marL="180975" indent="-180975" algn="ctr" eaLnBrk="0" hangingPunct="0">
              <a:spcBef>
                <a:spcPct val="20000"/>
              </a:spcBef>
              <a:buClr>
                <a:schemeClr val="bg1"/>
              </a:buClr>
              <a:defRPr/>
            </a:pPr>
            <a:r>
              <a:rPr lang="en-US" sz="1200" b="1" kern="0" dirty="0">
                <a:solidFill>
                  <a:schemeClr val="bg2"/>
                </a:solidFill>
                <a:latin typeface="+mj-lt"/>
              </a:rPr>
              <a:t>Easy to s</a:t>
            </a:r>
            <a:r>
              <a:rPr lang="en-US" sz="1200" b="1" kern="0" dirty="0" smtClean="0">
                <a:solidFill>
                  <a:schemeClr val="bg2"/>
                </a:solidFill>
                <a:latin typeface="+mj-lt"/>
              </a:rPr>
              <a:t>ervice</a:t>
            </a:r>
            <a:endParaRPr lang="en-US" sz="1200" b="1" kern="0" dirty="0">
              <a:solidFill>
                <a:schemeClr val="bg2"/>
              </a:solidFill>
              <a:latin typeface="+mj-lt"/>
            </a:endParaRPr>
          </a:p>
          <a:p>
            <a:pPr marL="180975" indent="-180975" algn="ctr" eaLnBrk="0" hangingPunct="0">
              <a:spcBef>
                <a:spcPct val="20000"/>
              </a:spcBef>
              <a:buClr>
                <a:schemeClr val="bg1"/>
              </a:buClr>
              <a:defRPr/>
            </a:pPr>
            <a:endParaRPr lang="en-US" sz="1200" b="1" kern="0" dirty="0">
              <a:solidFill>
                <a:schemeClr val="bg2"/>
              </a:solidFill>
              <a:latin typeface="+mj-lt"/>
            </a:endParaRPr>
          </a:p>
          <a:p>
            <a:pPr marL="180975" indent="-180975" algn="ctr" eaLnBrk="0" hangingPunct="0">
              <a:spcBef>
                <a:spcPct val="20000"/>
              </a:spcBef>
              <a:buClr>
                <a:schemeClr val="bg1"/>
              </a:buClr>
              <a:defRPr/>
            </a:pPr>
            <a:endParaRPr lang="en-US" sz="1200" b="1" kern="0" dirty="0">
              <a:solidFill>
                <a:schemeClr val="bg2"/>
              </a:solidFill>
              <a:latin typeface="+mj-lt"/>
            </a:endParaRPr>
          </a:p>
        </p:txBody>
      </p:sp>
      <p:pic>
        <p:nvPicPr>
          <p:cNvPr id="6" name="Picture 5" descr="Easy to Service.tif"/>
          <p:cNvPicPr>
            <a:picLocks noChangeAspect="1"/>
          </p:cNvPicPr>
          <p:nvPr/>
        </p:nvPicPr>
        <p:blipFill>
          <a:blip r:embed="rId3" cstate="print"/>
          <a:stretch>
            <a:fillRect/>
          </a:stretch>
        </p:blipFill>
        <p:spPr>
          <a:xfrm>
            <a:off x="5757266" y="3975720"/>
            <a:ext cx="1210868" cy="1188719"/>
          </a:xfrm>
          <a:prstGeom prst="rect">
            <a:avLst/>
          </a:prstGeom>
        </p:spPr>
      </p:pic>
      <p:pic>
        <p:nvPicPr>
          <p:cNvPr id="7" name="Picture 6" descr="Flexible.tif"/>
          <p:cNvPicPr>
            <a:picLocks noChangeAspect="1"/>
          </p:cNvPicPr>
          <p:nvPr/>
        </p:nvPicPr>
        <p:blipFill>
          <a:blip r:embed="rId4" cstate="print"/>
          <a:stretch>
            <a:fillRect/>
          </a:stretch>
        </p:blipFill>
        <p:spPr>
          <a:xfrm>
            <a:off x="4232893" y="3975720"/>
            <a:ext cx="1210870" cy="1188719"/>
          </a:xfrm>
          <a:prstGeom prst="rect">
            <a:avLst/>
          </a:prstGeom>
        </p:spPr>
      </p:pic>
      <p:sp>
        <p:nvSpPr>
          <p:cNvPr id="8" name="Content Placeholder 2"/>
          <p:cNvSpPr txBox="1">
            <a:spLocks/>
          </p:cNvSpPr>
          <p:nvPr/>
        </p:nvSpPr>
        <p:spPr bwMode="auto">
          <a:xfrm>
            <a:off x="4226260" y="5271864"/>
            <a:ext cx="1224136" cy="288032"/>
          </a:xfrm>
          <a:prstGeom prst="rect">
            <a:avLst/>
          </a:prstGeom>
          <a:noFill/>
          <a:ln w="9525">
            <a:noFill/>
            <a:miter lim="800000"/>
            <a:headEnd/>
            <a:tailEnd/>
          </a:ln>
        </p:spPr>
        <p:txBody>
          <a:bodyPr lIns="0" tIns="0" rIns="18000" bIns="10800" anchor="t"/>
          <a:lstStyle/>
          <a:p>
            <a:pPr marL="180975" indent="-180975" algn="ctr" eaLnBrk="0" hangingPunct="0">
              <a:spcBef>
                <a:spcPct val="20000"/>
              </a:spcBef>
              <a:buClr>
                <a:schemeClr val="bg1"/>
              </a:buClr>
              <a:defRPr/>
            </a:pPr>
            <a:r>
              <a:rPr lang="en-US" sz="1200" b="1" kern="0" dirty="0" smtClean="0">
                <a:solidFill>
                  <a:schemeClr val="bg2"/>
                </a:solidFill>
                <a:latin typeface="+mj-lt"/>
              </a:rPr>
              <a:t>Flexible</a:t>
            </a:r>
          </a:p>
          <a:p>
            <a:pPr marL="180975" indent="-180975" algn="ctr" eaLnBrk="0" hangingPunct="0">
              <a:spcBef>
                <a:spcPct val="20000"/>
              </a:spcBef>
              <a:buClr>
                <a:schemeClr val="bg1"/>
              </a:buClr>
              <a:defRPr/>
            </a:pPr>
            <a:endParaRPr lang="en-US" sz="1200" b="1" kern="0" dirty="0" smtClean="0">
              <a:solidFill>
                <a:schemeClr val="bg2"/>
              </a:solidFill>
              <a:latin typeface="+mj-lt"/>
            </a:endParaRPr>
          </a:p>
          <a:p>
            <a:pPr marL="180975" indent="-180975" algn="ctr" eaLnBrk="0" hangingPunct="0">
              <a:spcBef>
                <a:spcPct val="20000"/>
              </a:spcBef>
              <a:buClr>
                <a:schemeClr val="bg1"/>
              </a:buClr>
              <a:defRPr/>
            </a:pPr>
            <a:endParaRPr lang="en-US" sz="1200" b="1" kern="0" dirty="0">
              <a:solidFill>
                <a:schemeClr val="bg2"/>
              </a:solidFill>
              <a:latin typeface="+mj-lt"/>
            </a:endParaRPr>
          </a:p>
        </p:txBody>
      </p:sp>
      <p:sp>
        <p:nvSpPr>
          <p:cNvPr id="10" name="Content Placeholder 2"/>
          <p:cNvSpPr txBox="1">
            <a:spLocks/>
          </p:cNvSpPr>
          <p:nvPr/>
        </p:nvSpPr>
        <p:spPr bwMode="auto">
          <a:xfrm>
            <a:off x="7236296" y="3089350"/>
            <a:ext cx="1295400" cy="533400"/>
          </a:xfrm>
          <a:prstGeom prst="rect">
            <a:avLst/>
          </a:prstGeom>
          <a:noFill/>
          <a:ln w="9525">
            <a:noFill/>
            <a:miter lim="800000"/>
            <a:headEnd/>
            <a:tailEnd/>
          </a:ln>
        </p:spPr>
        <p:txBody>
          <a:bodyPr lIns="0" tIns="0" rIns="18000" bIns="10800" anchor="t"/>
          <a:lstStyle/>
          <a:p>
            <a:pPr marL="180975" indent="-180975" algn="ctr" eaLnBrk="0" hangingPunct="0">
              <a:spcBef>
                <a:spcPct val="20000"/>
              </a:spcBef>
              <a:buClr>
                <a:schemeClr val="bg1"/>
              </a:buClr>
              <a:defRPr/>
            </a:pPr>
            <a:r>
              <a:rPr lang="en-US" sz="1200" b="1" kern="0" dirty="0">
                <a:solidFill>
                  <a:schemeClr val="bg2"/>
                </a:solidFill>
                <a:latin typeface="+mj-lt"/>
              </a:rPr>
              <a:t>Designed for</a:t>
            </a:r>
          </a:p>
          <a:p>
            <a:pPr marL="180975" indent="-180975" algn="ctr" eaLnBrk="0" hangingPunct="0">
              <a:spcBef>
                <a:spcPct val="20000"/>
              </a:spcBef>
              <a:buClr>
                <a:schemeClr val="bg1"/>
              </a:buClr>
              <a:defRPr/>
            </a:pPr>
            <a:r>
              <a:rPr lang="en-US" sz="1200" b="1" kern="0" dirty="0" smtClean="0">
                <a:solidFill>
                  <a:schemeClr val="bg2"/>
                </a:solidFill>
                <a:latin typeface="+mj-lt"/>
              </a:rPr>
              <a:t>reliability</a:t>
            </a:r>
            <a:endParaRPr lang="en-US" sz="1200" b="1" kern="0" dirty="0">
              <a:solidFill>
                <a:schemeClr val="bg2"/>
              </a:solidFill>
              <a:latin typeface="+mj-lt"/>
            </a:endParaRPr>
          </a:p>
          <a:p>
            <a:pPr marL="180975" indent="-180975" algn="ctr" eaLnBrk="0" hangingPunct="0">
              <a:spcBef>
                <a:spcPct val="20000"/>
              </a:spcBef>
              <a:buClr>
                <a:schemeClr val="bg1"/>
              </a:buClr>
              <a:defRPr/>
            </a:pPr>
            <a:endParaRPr lang="en-US" sz="1200" b="1" kern="0" dirty="0">
              <a:solidFill>
                <a:schemeClr val="bg2"/>
              </a:solidFill>
              <a:latin typeface="+mj-lt"/>
            </a:endParaRPr>
          </a:p>
          <a:p>
            <a:pPr marL="180975" indent="-180975" algn="ctr" eaLnBrk="0" hangingPunct="0">
              <a:spcBef>
                <a:spcPct val="20000"/>
              </a:spcBef>
              <a:buClr>
                <a:schemeClr val="bg1"/>
              </a:buClr>
              <a:defRPr/>
            </a:pPr>
            <a:endParaRPr lang="en-US" sz="1200" b="1" kern="0" dirty="0">
              <a:solidFill>
                <a:schemeClr val="bg2"/>
              </a:solidFill>
              <a:latin typeface="+mj-lt"/>
            </a:endParaRPr>
          </a:p>
        </p:txBody>
      </p:sp>
      <p:pic>
        <p:nvPicPr>
          <p:cNvPr id="11" name="Picture 10" descr="Designed for Realibility.tif"/>
          <p:cNvPicPr>
            <a:picLocks noChangeAspect="1"/>
          </p:cNvPicPr>
          <p:nvPr/>
        </p:nvPicPr>
        <p:blipFill>
          <a:blip r:embed="rId5" cstate="print"/>
          <a:stretch>
            <a:fillRect/>
          </a:stretch>
        </p:blipFill>
        <p:spPr>
          <a:xfrm>
            <a:off x="7278561" y="1752600"/>
            <a:ext cx="1210870" cy="1188719"/>
          </a:xfrm>
          <a:prstGeom prst="rect">
            <a:avLst/>
          </a:prstGeom>
        </p:spPr>
      </p:pic>
      <p:sp>
        <p:nvSpPr>
          <p:cNvPr id="12" name="Content Placeholder 2"/>
          <p:cNvSpPr txBox="1">
            <a:spLocks/>
          </p:cNvSpPr>
          <p:nvPr/>
        </p:nvSpPr>
        <p:spPr bwMode="auto">
          <a:xfrm>
            <a:off x="5510808" y="3089350"/>
            <a:ext cx="1728192" cy="535458"/>
          </a:xfrm>
          <a:prstGeom prst="rect">
            <a:avLst/>
          </a:prstGeom>
          <a:noFill/>
          <a:ln w="9525">
            <a:noFill/>
            <a:miter lim="800000"/>
            <a:headEnd/>
            <a:tailEnd/>
          </a:ln>
        </p:spPr>
        <p:txBody>
          <a:bodyPr lIns="0" tIns="0" rIns="18000" bIns="10800" anchor="t"/>
          <a:lstStyle/>
          <a:p>
            <a:pPr marL="180975" indent="-180975" algn="ctr" eaLnBrk="0" hangingPunct="0">
              <a:spcBef>
                <a:spcPct val="20000"/>
              </a:spcBef>
              <a:buClr>
                <a:schemeClr val="bg1"/>
              </a:buClr>
              <a:defRPr/>
            </a:pPr>
            <a:r>
              <a:rPr lang="en-US" sz="1200" b="1" kern="0" dirty="0" smtClean="0">
                <a:solidFill>
                  <a:schemeClr val="bg2"/>
                </a:solidFill>
                <a:latin typeface="+mj-lt"/>
              </a:rPr>
              <a:t>Higher return </a:t>
            </a:r>
          </a:p>
          <a:p>
            <a:pPr marL="180975" indent="-180975" algn="ctr" eaLnBrk="0" hangingPunct="0">
              <a:spcBef>
                <a:spcPct val="20000"/>
              </a:spcBef>
              <a:buClr>
                <a:schemeClr val="bg1"/>
              </a:buClr>
              <a:defRPr/>
            </a:pPr>
            <a:r>
              <a:rPr lang="en-US" sz="1200" b="1" kern="0" dirty="0" smtClean="0">
                <a:solidFill>
                  <a:schemeClr val="bg2"/>
                </a:solidFill>
                <a:latin typeface="+mj-lt"/>
              </a:rPr>
              <a:t>on investment</a:t>
            </a:r>
            <a:endParaRPr lang="en-US" sz="1200" b="1" kern="0" dirty="0">
              <a:solidFill>
                <a:schemeClr val="bg2"/>
              </a:solidFill>
              <a:latin typeface="+mj-lt"/>
            </a:endParaRPr>
          </a:p>
        </p:txBody>
      </p:sp>
      <p:pic>
        <p:nvPicPr>
          <p:cNvPr id="13" name="Picture 12" descr="High Return on Investment.tif"/>
          <p:cNvPicPr>
            <a:picLocks noChangeAspect="1"/>
          </p:cNvPicPr>
          <p:nvPr/>
        </p:nvPicPr>
        <p:blipFill>
          <a:blip r:embed="rId6" cstate="print"/>
          <a:stretch>
            <a:fillRect/>
          </a:stretch>
        </p:blipFill>
        <p:spPr>
          <a:xfrm>
            <a:off x="5755727" y="1752600"/>
            <a:ext cx="1210870" cy="1188719"/>
          </a:xfrm>
          <a:prstGeom prst="rect">
            <a:avLst/>
          </a:prstGeom>
        </p:spPr>
      </p:pic>
      <p:sp>
        <p:nvSpPr>
          <p:cNvPr id="14" name="Content Placeholder 2"/>
          <p:cNvSpPr txBox="1">
            <a:spLocks/>
          </p:cNvSpPr>
          <p:nvPr/>
        </p:nvSpPr>
        <p:spPr bwMode="auto">
          <a:xfrm>
            <a:off x="4190256" y="3089350"/>
            <a:ext cx="1296144" cy="457200"/>
          </a:xfrm>
          <a:prstGeom prst="rect">
            <a:avLst/>
          </a:prstGeom>
          <a:noFill/>
          <a:ln w="9525">
            <a:noFill/>
            <a:miter lim="800000"/>
            <a:headEnd/>
            <a:tailEnd/>
          </a:ln>
        </p:spPr>
        <p:txBody>
          <a:bodyPr lIns="0" tIns="0" rIns="18000" bIns="10800" anchor="t"/>
          <a:lstStyle/>
          <a:p>
            <a:pPr algn="ctr" eaLnBrk="0" hangingPunct="0">
              <a:spcBef>
                <a:spcPct val="20000"/>
              </a:spcBef>
              <a:buClr>
                <a:schemeClr val="bg1"/>
              </a:buClr>
              <a:defRPr/>
            </a:pPr>
            <a:r>
              <a:rPr lang="en-US" sz="1200" b="1" kern="0" dirty="0" smtClean="0">
                <a:solidFill>
                  <a:schemeClr val="bg2"/>
                </a:solidFill>
                <a:latin typeface="+mj-lt"/>
              </a:rPr>
              <a:t>True bankability</a:t>
            </a:r>
            <a:endParaRPr lang="en-US" sz="1200" b="1" kern="0" dirty="0">
              <a:solidFill>
                <a:schemeClr val="bg2"/>
              </a:solidFill>
              <a:latin typeface="+mj-lt"/>
            </a:endParaRPr>
          </a:p>
          <a:p>
            <a:pPr algn="ctr" eaLnBrk="0" hangingPunct="0">
              <a:spcBef>
                <a:spcPct val="20000"/>
              </a:spcBef>
              <a:buClr>
                <a:schemeClr val="bg1"/>
              </a:buClr>
              <a:defRPr/>
            </a:pPr>
            <a:endParaRPr lang="en-US" sz="1200" b="1" kern="0" dirty="0">
              <a:solidFill>
                <a:schemeClr val="bg2"/>
              </a:solidFill>
              <a:latin typeface="+mj-lt"/>
            </a:endParaRPr>
          </a:p>
          <a:p>
            <a:pPr algn="ctr" eaLnBrk="0" hangingPunct="0">
              <a:spcBef>
                <a:spcPct val="20000"/>
              </a:spcBef>
              <a:buClr>
                <a:schemeClr val="bg1"/>
              </a:buClr>
              <a:defRPr/>
            </a:pPr>
            <a:endParaRPr lang="en-US" sz="1200" b="1" kern="0" dirty="0">
              <a:solidFill>
                <a:schemeClr val="bg2"/>
              </a:solidFill>
              <a:latin typeface="+mj-lt"/>
            </a:endParaRPr>
          </a:p>
        </p:txBody>
      </p:sp>
      <p:pic>
        <p:nvPicPr>
          <p:cNvPr id="15" name="Picture 14" descr="Bankability1.png"/>
          <p:cNvPicPr>
            <a:picLocks noChangeAspect="1"/>
          </p:cNvPicPr>
          <p:nvPr/>
        </p:nvPicPr>
        <p:blipFill>
          <a:blip r:embed="rId7" cstate="print"/>
          <a:stretch>
            <a:fillRect/>
          </a:stretch>
        </p:blipFill>
        <p:spPr>
          <a:xfrm>
            <a:off x="4232893" y="1752600"/>
            <a:ext cx="1210870" cy="1188719"/>
          </a:xfrm>
          <a:prstGeom prst="rect">
            <a:avLst/>
          </a:prstGeom>
        </p:spPr>
      </p:pic>
      <p:sp>
        <p:nvSpPr>
          <p:cNvPr id="16" name="Content Placeholder 2"/>
          <p:cNvSpPr txBox="1">
            <a:spLocks/>
          </p:cNvSpPr>
          <p:nvPr/>
        </p:nvSpPr>
        <p:spPr bwMode="auto">
          <a:xfrm>
            <a:off x="6995864" y="5271864"/>
            <a:ext cx="1752600" cy="304800"/>
          </a:xfrm>
          <a:prstGeom prst="rect">
            <a:avLst/>
          </a:prstGeom>
          <a:noFill/>
          <a:ln w="9525">
            <a:noFill/>
            <a:miter lim="800000"/>
            <a:headEnd/>
            <a:tailEnd/>
          </a:ln>
        </p:spPr>
        <p:txBody>
          <a:bodyPr lIns="0" tIns="0" rIns="18000" bIns="10800" anchor="t"/>
          <a:lstStyle/>
          <a:p>
            <a:pPr marL="180975" indent="-180975" algn="ctr" eaLnBrk="0" hangingPunct="0">
              <a:spcBef>
                <a:spcPct val="20000"/>
              </a:spcBef>
              <a:buClr>
                <a:schemeClr val="bg1"/>
              </a:buClr>
              <a:defRPr/>
            </a:pPr>
            <a:r>
              <a:rPr lang="en-US" sz="1200" b="1" kern="0" dirty="0">
                <a:solidFill>
                  <a:schemeClr val="bg2"/>
                </a:solidFill>
                <a:latin typeface="+mj-lt"/>
              </a:rPr>
              <a:t>Easy to </a:t>
            </a:r>
            <a:r>
              <a:rPr lang="en-US" sz="1200" b="1" kern="0" dirty="0" smtClean="0">
                <a:solidFill>
                  <a:schemeClr val="bg2"/>
                </a:solidFill>
                <a:latin typeface="+mj-lt"/>
              </a:rPr>
              <a:t>install</a:t>
            </a:r>
            <a:endParaRPr lang="en-US" sz="1200" b="1" kern="0" dirty="0">
              <a:solidFill>
                <a:schemeClr val="bg2"/>
              </a:solidFill>
              <a:latin typeface="+mj-lt"/>
            </a:endParaRPr>
          </a:p>
          <a:p>
            <a:pPr marL="180975" indent="-180975" algn="ctr" eaLnBrk="0" hangingPunct="0">
              <a:spcBef>
                <a:spcPct val="20000"/>
              </a:spcBef>
              <a:buClr>
                <a:schemeClr val="bg1"/>
              </a:buClr>
              <a:defRPr/>
            </a:pPr>
            <a:endParaRPr lang="en-US" sz="1200" b="1" kern="0" dirty="0">
              <a:solidFill>
                <a:schemeClr val="bg2"/>
              </a:solidFill>
              <a:latin typeface="+mj-lt"/>
            </a:endParaRPr>
          </a:p>
          <a:p>
            <a:pPr marL="180975" indent="-180975" algn="ctr" eaLnBrk="0" hangingPunct="0">
              <a:spcBef>
                <a:spcPct val="20000"/>
              </a:spcBef>
              <a:buClr>
                <a:schemeClr val="bg1"/>
              </a:buClr>
              <a:defRPr/>
            </a:pPr>
            <a:endParaRPr lang="en-US" sz="1200" b="1" kern="0" dirty="0">
              <a:solidFill>
                <a:schemeClr val="bg2"/>
              </a:solidFill>
              <a:latin typeface="+mj-lt"/>
            </a:endParaRPr>
          </a:p>
        </p:txBody>
      </p:sp>
      <p:sp>
        <p:nvSpPr>
          <p:cNvPr id="17" name="TextBox 16"/>
          <p:cNvSpPr txBox="1"/>
          <p:nvPr/>
        </p:nvSpPr>
        <p:spPr>
          <a:xfrm>
            <a:off x="381001" y="1752600"/>
            <a:ext cx="3505200" cy="1692771"/>
          </a:xfrm>
          <a:prstGeom prst="rect">
            <a:avLst/>
          </a:prstGeom>
          <a:noFill/>
        </p:spPr>
        <p:txBody>
          <a:bodyPr wrap="square" rtlCol="0">
            <a:spAutoFit/>
          </a:bodyPr>
          <a:lstStyle/>
          <a:p>
            <a:r>
              <a:rPr lang="en-US" sz="2600" b="1" dirty="0" smtClean="0">
                <a:solidFill>
                  <a:srgbClr val="009530"/>
                </a:solidFill>
              </a:rPr>
              <a:t>Why choose Schneider Electric’s</a:t>
            </a:r>
            <a:br>
              <a:rPr lang="en-US" sz="2600" b="1" dirty="0" smtClean="0">
                <a:solidFill>
                  <a:srgbClr val="009530"/>
                </a:solidFill>
              </a:rPr>
            </a:br>
            <a:r>
              <a:rPr lang="en-US" sz="2600" b="1" dirty="0" smtClean="0">
                <a:solidFill>
                  <a:srgbClr val="009530"/>
                </a:solidFill>
              </a:rPr>
              <a:t>solar products and solutions?</a:t>
            </a:r>
            <a:endParaRPr lang="en-US" sz="2600" b="1" dirty="0">
              <a:solidFill>
                <a:srgbClr val="009530"/>
              </a:solidFill>
            </a:endParaRPr>
          </a:p>
        </p:txBody>
      </p:sp>
      <p:pic>
        <p:nvPicPr>
          <p:cNvPr id="18" name="Picture 17" descr="Arrow_turn_left.png"/>
          <p:cNvPicPr>
            <a:picLocks noChangeAspect="1"/>
          </p:cNvPicPr>
          <p:nvPr/>
        </p:nvPicPr>
        <p:blipFill>
          <a:blip r:embed="rId8" cstate="print"/>
          <a:stretch>
            <a:fillRect/>
          </a:stretch>
        </p:blipFill>
        <p:spPr>
          <a:xfrm flipV="1">
            <a:off x="152400" y="228600"/>
            <a:ext cx="1883668" cy="173736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_illus.jpg"/>
          <p:cNvPicPr>
            <a:picLocks noChangeAspect="1"/>
          </p:cNvPicPr>
          <p:nvPr/>
        </p:nvPicPr>
        <p:blipFill>
          <a:blip r:embed="rId3" cstate="print"/>
          <a:srcRect b="9621"/>
          <a:stretch>
            <a:fillRect/>
          </a:stretch>
        </p:blipFill>
        <p:spPr>
          <a:xfrm>
            <a:off x="457200" y="1295400"/>
            <a:ext cx="8305800" cy="4724400"/>
          </a:xfrm>
          <a:prstGeom prst="rect">
            <a:avLst/>
          </a:prstGeom>
        </p:spPr>
      </p:pic>
      <p:sp>
        <p:nvSpPr>
          <p:cNvPr id="4" name="TextBox 3"/>
          <p:cNvSpPr txBox="1"/>
          <p:nvPr/>
        </p:nvSpPr>
        <p:spPr>
          <a:xfrm>
            <a:off x="381000" y="304800"/>
            <a:ext cx="6213560" cy="892552"/>
          </a:xfrm>
          <a:prstGeom prst="rect">
            <a:avLst/>
          </a:prstGeom>
          <a:noFill/>
        </p:spPr>
        <p:txBody>
          <a:bodyPr wrap="none" rtlCol="0">
            <a:spAutoFit/>
          </a:bodyPr>
          <a:lstStyle/>
          <a:p>
            <a:endParaRPr lang="en-US" sz="2600" b="1" dirty="0" smtClean="0">
              <a:solidFill>
                <a:srgbClr val="009530"/>
              </a:solidFill>
            </a:endParaRPr>
          </a:p>
          <a:p>
            <a:r>
              <a:rPr lang="en-US" sz="2600" b="1" dirty="0" smtClean="0">
                <a:solidFill>
                  <a:srgbClr val="009530"/>
                </a:solidFill>
              </a:rPr>
              <a:t>Solutions to cover all customer needs</a:t>
            </a:r>
            <a:endParaRPr lang="en-US" sz="2600" b="1" dirty="0">
              <a:solidFill>
                <a:srgbClr val="009530"/>
              </a:solidFill>
            </a:endParaRPr>
          </a:p>
        </p:txBody>
      </p:sp>
      <p:sp>
        <p:nvSpPr>
          <p:cNvPr id="8" name="TextBox 7"/>
          <p:cNvSpPr txBox="1"/>
          <p:nvPr/>
        </p:nvSpPr>
        <p:spPr>
          <a:xfrm>
            <a:off x="5638800" y="6033701"/>
            <a:ext cx="3340979" cy="276999"/>
          </a:xfrm>
          <a:prstGeom prst="rect">
            <a:avLst/>
          </a:prstGeom>
          <a:noFill/>
        </p:spPr>
        <p:txBody>
          <a:bodyPr wrap="none" rtlCol="0">
            <a:spAutoFit/>
          </a:bodyPr>
          <a:lstStyle/>
          <a:p>
            <a:r>
              <a:rPr lang="en-US" sz="1200" b="1" dirty="0" smtClean="0">
                <a:solidFill>
                  <a:srgbClr val="B10043"/>
                </a:solidFill>
              </a:rPr>
              <a:t>Off-grid solar and backup power solutions</a:t>
            </a:r>
            <a:endParaRPr lang="en-US" sz="1200" b="1" dirty="0">
              <a:solidFill>
                <a:srgbClr val="B10043"/>
              </a:solidFill>
            </a:endParaRPr>
          </a:p>
        </p:txBody>
      </p:sp>
      <p:sp>
        <p:nvSpPr>
          <p:cNvPr id="9" name="TextBox 8"/>
          <p:cNvSpPr txBox="1"/>
          <p:nvPr/>
        </p:nvSpPr>
        <p:spPr>
          <a:xfrm>
            <a:off x="666135" y="6033701"/>
            <a:ext cx="4134465" cy="276999"/>
          </a:xfrm>
          <a:prstGeom prst="rect">
            <a:avLst/>
          </a:prstGeom>
          <a:noFill/>
        </p:spPr>
        <p:txBody>
          <a:bodyPr wrap="none" rtlCol="0">
            <a:spAutoFit/>
          </a:bodyPr>
          <a:lstStyle/>
          <a:p>
            <a:r>
              <a:rPr lang="en-US" sz="1200" b="1" dirty="0" smtClean="0">
                <a:solidFill>
                  <a:srgbClr val="E47F00"/>
                </a:solidFill>
              </a:rPr>
              <a:t>Grid-tie residential and commercial building solutions</a:t>
            </a:r>
            <a:endParaRPr lang="en-US" sz="1200" b="1" dirty="0">
              <a:solidFill>
                <a:srgbClr val="E47F00"/>
              </a:solidFill>
            </a:endParaRPr>
          </a:p>
        </p:txBody>
      </p:sp>
      <p:sp>
        <p:nvSpPr>
          <p:cNvPr id="15" name="Rounded Rectangle 14"/>
          <p:cNvSpPr/>
          <p:nvPr/>
        </p:nvSpPr>
        <p:spPr bwMode="auto">
          <a:xfrm>
            <a:off x="3657600" y="2043499"/>
            <a:ext cx="1905000" cy="304800"/>
          </a:xfrm>
          <a:prstGeom prst="roundRect">
            <a:avLst/>
          </a:prstGeom>
          <a:solidFill>
            <a:srgbClr val="FFFFFF">
              <a:alpha val="74902"/>
            </a:srgbClr>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14" name="TextBox 13"/>
          <p:cNvSpPr txBox="1"/>
          <p:nvPr/>
        </p:nvSpPr>
        <p:spPr>
          <a:xfrm>
            <a:off x="3962400" y="2057400"/>
            <a:ext cx="1752600" cy="261610"/>
          </a:xfrm>
          <a:prstGeom prst="rect">
            <a:avLst/>
          </a:prstGeom>
          <a:noFill/>
        </p:spPr>
        <p:txBody>
          <a:bodyPr wrap="square" rtlCol="0">
            <a:spAutoFit/>
          </a:bodyPr>
          <a:lstStyle/>
          <a:p>
            <a:r>
              <a:rPr lang="en-US" sz="1100" dirty="0" smtClean="0">
                <a:solidFill>
                  <a:schemeClr val="tx1">
                    <a:lumMod val="75000"/>
                    <a:lumOff val="25000"/>
                  </a:schemeClr>
                </a:solidFill>
              </a:rPr>
              <a:t>Residential buildings</a:t>
            </a:r>
          </a:p>
        </p:txBody>
      </p:sp>
      <p:sp>
        <p:nvSpPr>
          <p:cNvPr id="16" name="Oval 15"/>
          <p:cNvSpPr/>
          <p:nvPr/>
        </p:nvSpPr>
        <p:spPr bwMode="auto">
          <a:xfrm>
            <a:off x="3733800" y="2081599"/>
            <a:ext cx="228600" cy="228600"/>
          </a:xfrm>
          <a:prstGeom prst="ellipse">
            <a:avLst/>
          </a:prstGeom>
          <a:solidFill>
            <a:srgbClr val="E47F00"/>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Arial" charset="0"/>
              </a:rPr>
              <a:t>1</a:t>
            </a:r>
          </a:p>
        </p:txBody>
      </p:sp>
      <p:sp>
        <p:nvSpPr>
          <p:cNvPr id="18" name="Rounded Rectangle 17"/>
          <p:cNvSpPr/>
          <p:nvPr/>
        </p:nvSpPr>
        <p:spPr bwMode="auto">
          <a:xfrm>
            <a:off x="2057400" y="3429000"/>
            <a:ext cx="1981200" cy="457200"/>
          </a:xfrm>
          <a:prstGeom prst="roundRect">
            <a:avLst/>
          </a:prstGeom>
          <a:solidFill>
            <a:srgbClr val="FFFFFF">
              <a:alpha val="74902"/>
            </a:srgbClr>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17" name="Oval 16"/>
          <p:cNvSpPr/>
          <p:nvPr/>
        </p:nvSpPr>
        <p:spPr bwMode="auto">
          <a:xfrm>
            <a:off x="2133600" y="3467100"/>
            <a:ext cx="228600" cy="228600"/>
          </a:xfrm>
          <a:prstGeom prst="ellipse">
            <a:avLst/>
          </a:prstGeom>
          <a:solidFill>
            <a:srgbClr val="E47F00"/>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Arial" charset="0"/>
              </a:rPr>
              <a:t>2</a:t>
            </a:r>
          </a:p>
        </p:txBody>
      </p:sp>
      <p:sp>
        <p:nvSpPr>
          <p:cNvPr id="19" name="TextBox 18"/>
          <p:cNvSpPr txBox="1"/>
          <p:nvPr/>
        </p:nvSpPr>
        <p:spPr>
          <a:xfrm>
            <a:off x="2362200" y="3442901"/>
            <a:ext cx="1752600" cy="430887"/>
          </a:xfrm>
          <a:prstGeom prst="rect">
            <a:avLst/>
          </a:prstGeom>
          <a:noFill/>
        </p:spPr>
        <p:txBody>
          <a:bodyPr wrap="square" rtlCol="0">
            <a:spAutoFit/>
          </a:bodyPr>
          <a:lstStyle/>
          <a:p>
            <a:r>
              <a:rPr lang="en-US" sz="1100" dirty="0" smtClean="0">
                <a:solidFill>
                  <a:schemeClr val="tx1">
                    <a:lumMod val="75000"/>
                    <a:lumOff val="25000"/>
                  </a:schemeClr>
                </a:solidFill>
              </a:rPr>
              <a:t>Commercial buildings</a:t>
            </a:r>
          </a:p>
          <a:p>
            <a:r>
              <a:rPr lang="en-US" sz="1100" dirty="0" smtClean="0">
                <a:solidFill>
                  <a:schemeClr val="tx1">
                    <a:lumMod val="75000"/>
                    <a:lumOff val="25000"/>
                  </a:schemeClr>
                </a:solidFill>
              </a:rPr>
              <a:t>and carports</a:t>
            </a:r>
          </a:p>
        </p:txBody>
      </p:sp>
      <p:sp>
        <p:nvSpPr>
          <p:cNvPr id="20" name="Rounded Rectangle 19"/>
          <p:cNvSpPr/>
          <p:nvPr/>
        </p:nvSpPr>
        <p:spPr bwMode="auto">
          <a:xfrm>
            <a:off x="6248400" y="3567499"/>
            <a:ext cx="2133600" cy="304800"/>
          </a:xfrm>
          <a:prstGeom prst="roundRect">
            <a:avLst/>
          </a:prstGeom>
          <a:solidFill>
            <a:srgbClr val="FFFFFF">
              <a:alpha val="74902"/>
            </a:srgbClr>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21" name="Oval 20"/>
          <p:cNvSpPr/>
          <p:nvPr/>
        </p:nvSpPr>
        <p:spPr bwMode="auto">
          <a:xfrm>
            <a:off x="6324600" y="3605599"/>
            <a:ext cx="228600" cy="228600"/>
          </a:xfrm>
          <a:prstGeom prst="ellipse">
            <a:avLst/>
          </a:prstGeom>
          <a:solidFill>
            <a:srgbClr val="E47F00"/>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Arial" charset="0"/>
              </a:rPr>
              <a:t>3</a:t>
            </a:r>
          </a:p>
        </p:txBody>
      </p:sp>
      <p:sp>
        <p:nvSpPr>
          <p:cNvPr id="22" name="TextBox 21"/>
          <p:cNvSpPr txBox="1"/>
          <p:nvPr/>
        </p:nvSpPr>
        <p:spPr>
          <a:xfrm>
            <a:off x="6553200" y="3581400"/>
            <a:ext cx="1828800" cy="261610"/>
          </a:xfrm>
          <a:prstGeom prst="rect">
            <a:avLst/>
          </a:prstGeom>
          <a:noFill/>
        </p:spPr>
        <p:txBody>
          <a:bodyPr wrap="square" rtlCol="0">
            <a:spAutoFit/>
          </a:bodyPr>
          <a:lstStyle/>
          <a:p>
            <a:r>
              <a:rPr lang="en-US" sz="1100" dirty="0" smtClean="0">
                <a:solidFill>
                  <a:schemeClr val="tx1">
                    <a:lumMod val="75000"/>
                    <a:lumOff val="25000"/>
                  </a:schemeClr>
                </a:solidFill>
              </a:rPr>
              <a:t>Decentralised PV plants</a:t>
            </a:r>
          </a:p>
        </p:txBody>
      </p:sp>
      <p:sp>
        <p:nvSpPr>
          <p:cNvPr id="23" name="Rounded Rectangle 22"/>
          <p:cNvSpPr/>
          <p:nvPr/>
        </p:nvSpPr>
        <p:spPr bwMode="auto">
          <a:xfrm>
            <a:off x="609600" y="4481899"/>
            <a:ext cx="2133600" cy="304800"/>
          </a:xfrm>
          <a:prstGeom prst="roundRect">
            <a:avLst/>
          </a:prstGeom>
          <a:solidFill>
            <a:srgbClr val="FFFFFF">
              <a:alpha val="74902"/>
            </a:srgbClr>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24" name="Oval 23"/>
          <p:cNvSpPr/>
          <p:nvPr/>
        </p:nvSpPr>
        <p:spPr bwMode="auto">
          <a:xfrm>
            <a:off x="685800" y="4519999"/>
            <a:ext cx="228600" cy="228600"/>
          </a:xfrm>
          <a:prstGeom prst="ellipse">
            <a:avLst/>
          </a:prstGeom>
          <a:solidFill>
            <a:srgbClr val="B10043"/>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Arial" charset="0"/>
              </a:rPr>
              <a:t>4</a:t>
            </a:r>
          </a:p>
        </p:txBody>
      </p:sp>
      <p:sp>
        <p:nvSpPr>
          <p:cNvPr id="25" name="TextBox 24"/>
          <p:cNvSpPr txBox="1"/>
          <p:nvPr/>
        </p:nvSpPr>
        <p:spPr>
          <a:xfrm>
            <a:off x="914400" y="4495800"/>
            <a:ext cx="1828800" cy="261610"/>
          </a:xfrm>
          <a:prstGeom prst="rect">
            <a:avLst/>
          </a:prstGeom>
          <a:noFill/>
        </p:spPr>
        <p:txBody>
          <a:bodyPr wrap="square" rtlCol="0">
            <a:spAutoFit/>
          </a:bodyPr>
          <a:lstStyle/>
          <a:p>
            <a:r>
              <a:rPr lang="en-US" sz="1100" dirty="0" smtClean="0">
                <a:solidFill>
                  <a:schemeClr val="tx1">
                    <a:lumMod val="75000"/>
                    <a:lumOff val="25000"/>
                  </a:schemeClr>
                </a:solidFill>
              </a:rPr>
              <a:t>Residential off-grid solar</a:t>
            </a:r>
          </a:p>
        </p:txBody>
      </p:sp>
      <p:sp>
        <p:nvSpPr>
          <p:cNvPr id="26" name="Rounded Rectangle 25"/>
          <p:cNvSpPr/>
          <p:nvPr/>
        </p:nvSpPr>
        <p:spPr bwMode="auto">
          <a:xfrm>
            <a:off x="1066800" y="5396298"/>
            <a:ext cx="1828800" cy="471101"/>
          </a:xfrm>
          <a:prstGeom prst="roundRect">
            <a:avLst/>
          </a:prstGeom>
          <a:solidFill>
            <a:srgbClr val="FFFFFF">
              <a:alpha val="74902"/>
            </a:srgbClr>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27" name="TextBox 26"/>
          <p:cNvSpPr txBox="1"/>
          <p:nvPr/>
        </p:nvSpPr>
        <p:spPr>
          <a:xfrm>
            <a:off x="1066800" y="5410200"/>
            <a:ext cx="1752600" cy="430887"/>
          </a:xfrm>
          <a:prstGeom prst="rect">
            <a:avLst/>
          </a:prstGeom>
          <a:noFill/>
        </p:spPr>
        <p:txBody>
          <a:bodyPr wrap="square" rtlCol="0">
            <a:spAutoFit/>
          </a:bodyPr>
          <a:lstStyle/>
          <a:p>
            <a:r>
              <a:rPr lang="en-US" sz="1050" dirty="0" smtClean="0">
                <a:solidFill>
                  <a:schemeClr val="tx1">
                    <a:lumMod val="75000"/>
                    <a:lumOff val="25000"/>
                  </a:schemeClr>
                </a:solidFill>
              </a:rPr>
              <a:t>Remote community electrification</a:t>
            </a:r>
          </a:p>
        </p:txBody>
      </p:sp>
      <p:sp>
        <p:nvSpPr>
          <p:cNvPr id="28" name="Oval 27"/>
          <p:cNvSpPr/>
          <p:nvPr/>
        </p:nvSpPr>
        <p:spPr bwMode="auto">
          <a:xfrm>
            <a:off x="2590800" y="5434399"/>
            <a:ext cx="228600" cy="228600"/>
          </a:xfrm>
          <a:prstGeom prst="ellipse">
            <a:avLst/>
          </a:prstGeom>
          <a:solidFill>
            <a:srgbClr val="B10043"/>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000" b="1" dirty="0" smtClean="0">
                <a:solidFill>
                  <a:schemeClr val="bg1"/>
                </a:solidFill>
                <a:latin typeface="Arial" charset="0"/>
              </a:rPr>
              <a:t>7</a:t>
            </a:r>
            <a:endParaRPr kumimoji="0" lang="en-US" sz="1000" b="1" i="0" u="none" strike="noStrike" cap="none" normalizeH="0" baseline="0" dirty="0" smtClean="0">
              <a:ln>
                <a:noFill/>
              </a:ln>
              <a:solidFill>
                <a:schemeClr val="bg1"/>
              </a:solidFill>
              <a:effectLst/>
              <a:latin typeface="Arial" charset="0"/>
            </a:endParaRPr>
          </a:p>
        </p:txBody>
      </p:sp>
      <p:sp>
        <p:nvSpPr>
          <p:cNvPr id="29" name="Rounded Rectangle 28"/>
          <p:cNvSpPr/>
          <p:nvPr/>
        </p:nvSpPr>
        <p:spPr bwMode="auto">
          <a:xfrm>
            <a:off x="4953000" y="1433899"/>
            <a:ext cx="2209800" cy="318701"/>
          </a:xfrm>
          <a:prstGeom prst="roundRect">
            <a:avLst/>
          </a:prstGeom>
          <a:solidFill>
            <a:srgbClr val="FFFFFF">
              <a:alpha val="74902"/>
            </a:srgbClr>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30" name="Oval 29"/>
          <p:cNvSpPr/>
          <p:nvPr/>
        </p:nvSpPr>
        <p:spPr bwMode="auto">
          <a:xfrm>
            <a:off x="5029200" y="1471999"/>
            <a:ext cx="228600" cy="228600"/>
          </a:xfrm>
          <a:prstGeom prst="ellipse">
            <a:avLst/>
          </a:prstGeom>
          <a:solidFill>
            <a:srgbClr val="B10043"/>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Arial" charset="0"/>
              </a:rPr>
              <a:t>8</a:t>
            </a:r>
          </a:p>
        </p:txBody>
      </p:sp>
      <p:sp>
        <p:nvSpPr>
          <p:cNvPr id="31" name="TextBox 30"/>
          <p:cNvSpPr txBox="1"/>
          <p:nvPr/>
        </p:nvSpPr>
        <p:spPr>
          <a:xfrm>
            <a:off x="5257800" y="1447800"/>
            <a:ext cx="2133600" cy="261610"/>
          </a:xfrm>
          <a:prstGeom prst="rect">
            <a:avLst/>
          </a:prstGeom>
          <a:noFill/>
        </p:spPr>
        <p:txBody>
          <a:bodyPr wrap="square" rtlCol="0">
            <a:spAutoFit/>
          </a:bodyPr>
          <a:lstStyle/>
          <a:p>
            <a:r>
              <a:rPr lang="en-US" sz="1100" dirty="0" smtClean="0">
                <a:solidFill>
                  <a:schemeClr val="tx1">
                    <a:lumMod val="75000"/>
                    <a:lumOff val="25000"/>
                  </a:schemeClr>
                </a:solidFill>
              </a:rPr>
              <a:t>Commercial off-grid solar</a:t>
            </a:r>
          </a:p>
        </p:txBody>
      </p:sp>
      <p:sp>
        <p:nvSpPr>
          <p:cNvPr id="32" name="Rounded Rectangle 31"/>
          <p:cNvSpPr/>
          <p:nvPr/>
        </p:nvSpPr>
        <p:spPr bwMode="auto">
          <a:xfrm>
            <a:off x="990600" y="1967299"/>
            <a:ext cx="2133600" cy="318702"/>
          </a:xfrm>
          <a:prstGeom prst="roundRect">
            <a:avLst/>
          </a:prstGeom>
          <a:solidFill>
            <a:srgbClr val="FFFFFF">
              <a:alpha val="74902"/>
            </a:srgbClr>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33" name="TextBox 32"/>
          <p:cNvSpPr txBox="1"/>
          <p:nvPr/>
        </p:nvSpPr>
        <p:spPr>
          <a:xfrm>
            <a:off x="990600" y="1995845"/>
            <a:ext cx="1981200" cy="261610"/>
          </a:xfrm>
          <a:prstGeom prst="rect">
            <a:avLst/>
          </a:prstGeom>
          <a:noFill/>
        </p:spPr>
        <p:txBody>
          <a:bodyPr wrap="square" rtlCol="0">
            <a:spAutoFit/>
          </a:bodyPr>
          <a:lstStyle/>
          <a:p>
            <a:r>
              <a:rPr lang="en-US" sz="1100" dirty="0" smtClean="0">
                <a:solidFill>
                  <a:schemeClr val="tx1">
                    <a:lumMod val="75000"/>
                    <a:lumOff val="25000"/>
                  </a:schemeClr>
                </a:solidFill>
              </a:rPr>
              <a:t>Residential backup power</a:t>
            </a:r>
          </a:p>
        </p:txBody>
      </p:sp>
      <p:sp>
        <p:nvSpPr>
          <p:cNvPr id="34" name="Oval 33"/>
          <p:cNvSpPr/>
          <p:nvPr/>
        </p:nvSpPr>
        <p:spPr bwMode="auto">
          <a:xfrm>
            <a:off x="2819400" y="2012350"/>
            <a:ext cx="228600" cy="228600"/>
          </a:xfrm>
          <a:prstGeom prst="ellipse">
            <a:avLst/>
          </a:prstGeom>
          <a:solidFill>
            <a:srgbClr val="B10043"/>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000" b="1" dirty="0" smtClean="0">
                <a:solidFill>
                  <a:schemeClr val="bg1"/>
                </a:solidFill>
                <a:latin typeface="Arial" charset="0"/>
              </a:rPr>
              <a:t>5</a:t>
            </a:r>
            <a:endParaRPr kumimoji="0" lang="en-US" sz="1000" b="1" i="0" u="none" strike="noStrike" cap="none" normalizeH="0" baseline="0" dirty="0" smtClean="0">
              <a:ln>
                <a:noFill/>
              </a:ln>
              <a:solidFill>
                <a:schemeClr val="bg1"/>
              </a:solidFill>
              <a:effectLst/>
              <a:latin typeface="Arial" charset="0"/>
            </a:endParaRPr>
          </a:p>
        </p:txBody>
      </p:sp>
      <p:sp>
        <p:nvSpPr>
          <p:cNvPr id="35" name="Rounded Rectangle 34"/>
          <p:cNvSpPr/>
          <p:nvPr/>
        </p:nvSpPr>
        <p:spPr bwMode="auto">
          <a:xfrm>
            <a:off x="3505200" y="2729299"/>
            <a:ext cx="2286000" cy="457200"/>
          </a:xfrm>
          <a:prstGeom prst="roundRect">
            <a:avLst/>
          </a:prstGeom>
          <a:solidFill>
            <a:srgbClr val="FFFFFF">
              <a:alpha val="74902"/>
            </a:srgbClr>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36" name="Oval 35"/>
          <p:cNvSpPr/>
          <p:nvPr/>
        </p:nvSpPr>
        <p:spPr bwMode="auto">
          <a:xfrm>
            <a:off x="3581400" y="2767399"/>
            <a:ext cx="228600" cy="228600"/>
          </a:xfrm>
          <a:prstGeom prst="ellipse">
            <a:avLst/>
          </a:prstGeom>
          <a:solidFill>
            <a:srgbClr val="B10043"/>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Arial" charset="0"/>
              </a:rPr>
              <a:t>6</a:t>
            </a:r>
          </a:p>
        </p:txBody>
      </p:sp>
      <p:sp>
        <p:nvSpPr>
          <p:cNvPr id="37" name="TextBox 36"/>
          <p:cNvSpPr txBox="1"/>
          <p:nvPr/>
        </p:nvSpPr>
        <p:spPr>
          <a:xfrm>
            <a:off x="3810000" y="2743200"/>
            <a:ext cx="1981200" cy="430887"/>
          </a:xfrm>
          <a:prstGeom prst="rect">
            <a:avLst/>
          </a:prstGeom>
          <a:noFill/>
        </p:spPr>
        <p:txBody>
          <a:bodyPr wrap="square" rtlCol="0">
            <a:spAutoFit/>
          </a:bodyPr>
          <a:lstStyle/>
          <a:p>
            <a:r>
              <a:rPr lang="en-US" sz="1100" dirty="0" smtClean="0">
                <a:solidFill>
                  <a:schemeClr val="tx1">
                    <a:lumMod val="75000"/>
                    <a:lumOff val="25000"/>
                  </a:schemeClr>
                </a:solidFill>
              </a:rPr>
              <a:t>Residential grid-interactive solar with battery backup</a:t>
            </a:r>
          </a:p>
        </p:txBody>
      </p:sp>
      <p:sp>
        <p:nvSpPr>
          <p:cNvPr id="38" name="Rounded Rectangle 37"/>
          <p:cNvSpPr/>
          <p:nvPr/>
        </p:nvSpPr>
        <p:spPr bwMode="auto">
          <a:xfrm>
            <a:off x="3505200" y="4481899"/>
            <a:ext cx="2133600" cy="471101"/>
          </a:xfrm>
          <a:prstGeom prst="roundRect">
            <a:avLst/>
          </a:prstGeom>
          <a:solidFill>
            <a:srgbClr val="FFFFFF">
              <a:alpha val="74902"/>
            </a:srgbClr>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39" name="TextBox 38"/>
          <p:cNvSpPr txBox="1"/>
          <p:nvPr/>
        </p:nvSpPr>
        <p:spPr>
          <a:xfrm>
            <a:off x="3505200" y="4522113"/>
            <a:ext cx="2133600" cy="430887"/>
          </a:xfrm>
          <a:prstGeom prst="rect">
            <a:avLst/>
          </a:prstGeom>
          <a:noFill/>
        </p:spPr>
        <p:txBody>
          <a:bodyPr wrap="square" rtlCol="0">
            <a:spAutoFit/>
          </a:bodyPr>
          <a:lstStyle/>
          <a:p>
            <a:r>
              <a:rPr lang="en-US" sz="1100" dirty="0" smtClean="0">
                <a:solidFill>
                  <a:schemeClr val="tx1">
                    <a:lumMod val="75000"/>
                    <a:lumOff val="25000"/>
                  </a:schemeClr>
                </a:solidFill>
              </a:rPr>
              <a:t>Commercial grid-interactive solar with battery backup</a:t>
            </a:r>
          </a:p>
        </p:txBody>
      </p:sp>
      <p:grpSp>
        <p:nvGrpSpPr>
          <p:cNvPr id="42" name="Group 41"/>
          <p:cNvGrpSpPr/>
          <p:nvPr/>
        </p:nvGrpSpPr>
        <p:grpSpPr>
          <a:xfrm>
            <a:off x="5257800" y="4630579"/>
            <a:ext cx="290464" cy="246221"/>
            <a:chOff x="5029200" y="3962400"/>
            <a:chExt cx="290464" cy="246221"/>
          </a:xfrm>
        </p:grpSpPr>
        <p:sp>
          <p:nvSpPr>
            <p:cNvPr id="40" name="Oval 39"/>
            <p:cNvSpPr/>
            <p:nvPr/>
          </p:nvSpPr>
          <p:spPr bwMode="auto">
            <a:xfrm>
              <a:off x="5077765" y="3971210"/>
              <a:ext cx="228600" cy="228600"/>
            </a:xfrm>
            <a:prstGeom prst="ellipse">
              <a:avLst/>
            </a:prstGeom>
            <a:solidFill>
              <a:srgbClr val="B10043"/>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bg1"/>
                </a:solidFill>
                <a:effectLst/>
                <a:latin typeface="Arial" charset="0"/>
              </a:endParaRPr>
            </a:p>
          </p:txBody>
        </p:sp>
        <p:sp>
          <p:nvSpPr>
            <p:cNvPr id="41" name="TextBox 40"/>
            <p:cNvSpPr txBox="1"/>
            <p:nvPr/>
          </p:nvSpPr>
          <p:spPr>
            <a:xfrm>
              <a:off x="5029200" y="3962400"/>
              <a:ext cx="290464" cy="246221"/>
            </a:xfrm>
            <a:prstGeom prst="rect">
              <a:avLst/>
            </a:prstGeom>
            <a:noFill/>
          </p:spPr>
          <p:txBody>
            <a:bodyPr wrap="none" rtlCol="0">
              <a:spAutoFit/>
            </a:bodyPr>
            <a:lstStyle/>
            <a:p>
              <a:r>
                <a:rPr lang="en-US" sz="1000" b="1" dirty="0" smtClean="0">
                  <a:solidFill>
                    <a:schemeClr val="bg1"/>
                  </a:solidFill>
                </a:rPr>
                <a:t> 9</a:t>
              </a:r>
              <a:endParaRPr lang="en-US" sz="1000" b="1" dirty="0">
                <a:solidFill>
                  <a:schemeClr val="bg1"/>
                </a:solidFill>
              </a:endParaRPr>
            </a:p>
          </p:txBody>
        </p:sp>
      </p:grpSp>
      <p:sp>
        <p:nvSpPr>
          <p:cNvPr id="47" name="Oval 46"/>
          <p:cNvSpPr/>
          <p:nvPr/>
        </p:nvSpPr>
        <p:spPr bwMode="auto">
          <a:xfrm>
            <a:off x="5410200" y="6057900"/>
            <a:ext cx="228600" cy="228600"/>
          </a:xfrm>
          <a:prstGeom prst="ellipse">
            <a:avLst/>
          </a:prstGeom>
          <a:solidFill>
            <a:srgbClr val="B10043"/>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bg1"/>
              </a:solidFill>
              <a:effectLst/>
              <a:latin typeface="Arial" charset="0"/>
            </a:endParaRPr>
          </a:p>
        </p:txBody>
      </p:sp>
      <p:sp>
        <p:nvSpPr>
          <p:cNvPr id="49" name="Oval 48"/>
          <p:cNvSpPr/>
          <p:nvPr/>
        </p:nvSpPr>
        <p:spPr bwMode="auto">
          <a:xfrm>
            <a:off x="457200" y="6057900"/>
            <a:ext cx="228600" cy="228600"/>
          </a:xfrm>
          <a:prstGeom prst="ellipse">
            <a:avLst/>
          </a:prstGeom>
          <a:solidFill>
            <a:srgbClr val="E47F00"/>
          </a:solidFill>
          <a:ln w="3175" cap="flat" cmpd="sng" algn="ctr">
            <a:solidFill>
              <a:schemeClr val="bg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 Same Side Corner Rectangle 33"/>
          <p:cNvSpPr/>
          <p:nvPr/>
        </p:nvSpPr>
        <p:spPr bwMode="auto">
          <a:xfrm>
            <a:off x="381000" y="4724400"/>
            <a:ext cx="2438400" cy="457200"/>
          </a:xfrm>
          <a:prstGeom prst="round2SameRect">
            <a:avLst/>
          </a:prstGeom>
          <a:solidFill>
            <a:srgbClr val="4FA600"/>
          </a:solidFill>
          <a:ln w="12700" cap="flat" cmpd="sng" algn="ctr">
            <a:solidFill>
              <a:srgbClr val="4FA6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35" name="Rounded Rectangle 34"/>
          <p:cNvSpPr/>
          <p:nvPr/>
        </p:nvSpPr>
        <p:spPr bwMode="auto">
          <a:xfrm>
            <a:off x="381000" y="4724400"/>
            <a:ext cx="2438400" cy="1828800"/>
          </a:xfrm>
          <a:prstGeom prst="roundRect">
            <a:avLst>
              <a:gd name="adj" fmla="val 6277"/>
            </a:avLst>
          </a:prstGeom>
          <a:noFill/>
          <a:ln w="12700" cap="flat" cmpd="sng" algn="ctr">
            <a:solidFill>
              <a:srgbClr val="4FA6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4" name="TextBox 3"/>
          <p:cNvSpPr txBox="1"/>
          <p:nvPr/>
        </p:nvSpPr>
        <p:spPr>
          <a:xfrm>
            <a:off x="381000" y="304800"/>
            <a:ext cx="6631944" cy="892552"/>
          </a:xfrm>
          <a:prstGeom prst="rect">
            <a:avLst/>
          </a:prstGeom>
          <a:noFill/>
        </p:spPr>
        <p:txBody>
          <a:bodyPr wrap="none" rtlCol="0">
            <a:spAutoFit/>
          </a:bodyPr>
          <a:lstStyle/>
          <a:p>
            <a:r>
              <a:rPr lang="en-US" sz="2600" b="1" dirty="0" smtClean="0">
                <a:solidFill>
                  <a:srgbClr val="009530"/>
                </a:solidFill>
              </a:rPr>
              <a:t>Unique portfolio of grid-tie, off-grid solar</a:t>
            </a:r>
          </a:p>
          <a:p>
            <a:r>
              <a:rPr lang="en-US" sz="2600" b="1" dirty="0" smtClean="0">
                <a:solidFill>
                  <a:srgbClr val="009530"/>
                </a:solidFill>
              </a:rPr>
              <a:t>and backup power products</a:t>
            </a:r>
            <a:endParaRPr lang="en-US" sz="2600" b="1" dirty="0">
              <a:solidFill>
                <a:srgbClr val="009530"/>
              </a:solidFill>
            </a:endParaRPr>
          </a:p>
        </p:txBody>
      </p:sp>
      <p:cxnSp>
        <p:nvCxnSpPr>
          <p:cNvPr id="5" name="Straight Connector 4"/>
          <p:cNvCxnSpPr/>
          <p:nvPr/>
        </p:nvCxnSpPr>
        <p:spPr bwMode="auto">
          <a:xfrm>
            <a:off x="457200" y="1295400"/>
            <a:ext cx="8305800" cy="0"/>
          </a:xfrm>
          <a:prstGeom prst="line">
            <a:avLst/>
          </a:prstGeom>
          <a:solidFill>
            <a:schemeClr val="accent1"/>
          </a:solidFill>
          <a:ln w="12700" cap="flat" cmpd="sng" algn="ctr">
            <a:solidFill>
              <a:schemeClr val="bg2">
                <a:lumMod val="60000"/>
                <a:lumOff val="40000"/>
              </a:schemeClr>
            </a:solidFill>
            <a:prstDash val="solid"/>
            <a:round/>
            <a:headEnd type="none" w="sm" len="sm"/>
            <a:tailEnd type="none" w="sm" len="sm"/>
          </a:ln>
          <a:effectLst/>
        </p:spPr>
      </p:cxnSp>
      <p:pic>
        <p:nvPicPr>
          <p:cNvPr id="6" name="Picture 5" descr="Residential Grid-interactive Solar with Battery Backup copy.png"/>
          <p:cNvPicPr>
            <a:picLocks noChangeAspect="1"/>
          </p:cNvPicPr>
          <p:nvPr/>
        </p:nvPicPr>
        <p:blipFill>
          <a:blip r:embed="rId2" cstate="print"/>
          <a:stretch>
            <a:fillRect/>
          </a:stretch>
        </p:blipFill>
        <p:spPr>
          <a:xfrm>
            <a:off x="457200" y="1529759"/>
            <a:ext cx="1747920" cy="1261515"/>
          </a:xfrm>
          <a:prstGeom prst="rect">
            <a:avLst/>
          </a:prstGeom>
          <a:noFill/>
          <a:ln>
            <a:noFill/>
          </a:ln>
        </p:spPr>
      </p:pic>
      <p:grpSp>
        <p:nvGrpSpPr>
          <p:cNvPr id="13" name="Group 12"/>
          <p:cNvGrpSpPr/>
          <p:nvPr/>
        </p:nvGrpSpPr>
        <p:grpSpPr>
          <a:xfrm>
            <a:off x="685800" y="2895600"/>
            <a:ext cx="1920246" cy="261610"/>
            <a:chOff x="685800" y="3200400"/>
            <a:chExt cx="1920246" cy="261610"/>
          </a:xfrm>
        </p:grpSpPr>
        <p:sp>
          <p:nvSpPr>
            <p:cNvPr id="8" name="TextBox 35"/>
            <p:cNvSpPr txBox="1">
              <a:spLocks noChangeArrowheads="1"/>
            </p:cNvSpPr>
            <p:nvPr/>
          </p:nvSpPr>
          <p:spPr bwMode="auto">
            <a:xfrm>
              <a:off x="853007" y="3200400"/>
              <a:ext cx="1753039" cy="261610"/>
            </a:xfrm>
            <a:prstGeom prst="rect">
              <a:avLst/>
            </a:prstGeom>
            <a:noFill/>
            <a:ln w="9525">
              <a:noFill/>
              <a:miter lim="800000"/>
              <a:headEnd/>
              <a:tailEnd/>
            </a:ln>
          </p:spPr>
          <p:txBody>
            <a:bodyPr wrap="square">
              <a:spAutoFit/>
            </a:bodyPr>
            <a:lstStyle/>
            <a:p>
              <a:r>
                <a:rPr lang="en-US" sz="1100" dirty="0" smtClean="0">
                  <a:solidFill>
                    <a:schemeClr val="bg2"/>
                  </a:solidFill>
                </a:rPr>
                <a:t>Residential buildings</a:t>
              </a:r>
              <a:endParaRPr lang="en-US" sz="1100" dirty="0">
                <a:solidFill>
                  <a:schemeClr val="bg2"/>
                </a:solidFill>
              </a:endParaRPr>
            </a:p>
          </p:txBody>
        </p:sp>
        <p:pic>
          <p:nvPicPr>
            <p:cNvPr id="9" name="Picture 2"/>
            <p:cNvPicPr>
              <a:picLocks noChangeAspect="1" noChangeArrowheads="1"/>
            </p:cNvPicPr>
            <p:nvPr/>
          </p:nvPicPr>
          <p:blipFill>
            <a:blip r:embed="rId3" cstate="print"/>
            <a:srcRect/>
            <a:stretch>
              <a:fillRect/>
            </a:stretch>
          </p:blipFill>
          <p:spPr bwMode="auto">
            <a:xfrm>
              <a:off x="685800" y="3214110"/>
              <a:ext cx="207426" cy="234191"/>
            </a:xfrm>
            <a:prstGeom prst="rect">
              <a:avLst/>
            </a:prstGeom>
            <a:noFill/>
            <a:ln w="9525">
              <a:noFill/>
              <a:miter lim="800000"/>
              <a:headEnd/>
              <a:tailEnd/>
            </a:ln>
          </p:spPr>
        </p:pic>
      </p:grpSp>
      <p:pic>
        <p:nvPicPr>
          <p:cNvPr id="11" name="Picture 10" descr="Small Commercial Buildings_solar panels_side_carports.png"/>
          <p:cNvPicPr>
            <a:picLocks noChangeAspect="1"/>
          </p:cNvPicPr>
          <p:nvPr/>
        </p:nvPicPr>
        <p:blipFill>
          <a:blip r:embed="rId4" cstate="print"/>
          <a:stretch>
            <a:fillRect/>
          </a:stretch>
        </p:blipFill>
        <p:spPr>
          <a:xfrm>
            <a:off x="3172172" y="1453559"/>
            <a:ext cx="2300633" cy="1381660"/>
          </a:xfrm>
          <a:prstGeom prst="rect">
            <a:avLst/>
          </a:prstGeom>
        </p:spPr>
      </p:pic>
      <p:pic>
        <p:nvPicPr>
          <p:cNvPr id="12" name="Picture 11" descr="Decentralized PV Plants copy.png"/>
          <p:cNvPicPr>
            <a:picLocks noChangeAspect="1"/>
          </p:cNvPicPr>
          <p:nvPr/>
        </p:nvPicPr>
        <p:blipFill>
          <a:blip r:embed="rId5" cstate="print"/>
          <a:stretch>
            <a:fillRect/>
          </a:stretch>
        </p:blipFill>
        <p:spPr>
          <a:xfrm>
            <a:off x="6324600" y="1480991"/>
            <a:ext cx="1865573" cy="1338410"/>
          </a:xfrm>
          <a:prstGeom prst="rect">
            <a:avLst/>
          </a:prstGeom>
        </p:spPr>
      </p:pic>
      <p:grpSp>
        <p:nvGrpSpPr>
          <p:cNvPr id="14" name="Group 13"/>
          <p:cNvGrpSpPr/>
          <p:nvPr/>
        </p:nvGrpSpPr>
        <p:grpSpPr>
          <a:xfrm>
            <a:off x="3089824" y="2895600"/>
            <a:ext cx="2548976" cy="261610"/>
            <a:chOff x="685800" y="3200400"/>
            <a:chExt cx="2548976" cy="261610"/>
          </a:xfrm>
        </p:grpSpPr>
        <p:sp>
          <p:nvSpPr>
            <p:cNvPr id="15" name="TextBox 35"/>
            <p:cNvSpPr txBox="1">
              <a:spLocks noChangeArrowheads="1"/>
            </p:cNvSpPr>
            <p:nvPr/>
          </p:nvSpPr>
          <p:spPr bwMode="auto">
            <a:xfrm>
              <a:off x="853007" y="3200400"/>
              <a:ext cx="2381769" cy="261610"/>
            </a:xfrm>
            <a:prstGeom prst="rect">
              <a:avLst/>
            </a:prstGeom>
            <a:noFill/>
            <a:ln w="9525">
              <a:noFill/>
              <a:miter lim="800000"/>
              <a:headEnd/>
              <a:tailEnd/>
            </a:ln>
          </p:spPr>
          <p:txBody>
            <a:bodyPr wrap="square">
              <a:spAutoFit/>
            </a:bodyPr>
            <a:lstStyle/>
            <a:p>
              <a:r>
                <a:rPr lang="en-US" sz="1100" dirty="0" smtClean="0">
                  <a:solidFill>
                    <a:schemeClr val="bg2"/>
                  </a:solidFill>
                </a:rPr>
                <a:t>Commercial buildings and carports</a:t>
              </a:r>
              <a:endParaRPr lang="en-US" sz="1100" dirty="0">
                <a:solidFill>
                  <a:schemeClr val="bg2"/>
                </a:solidFill>
              </a:endParaRPr>
            </a:p>
          </p:txBody>
        </p:sp>
        <p:pic>
          <p:nvPicPr>
            <p:cNvPr id="16" name="Picture 2"/>
            <p:cNvPicPr>
              <a:picLocks noChangeAspect="1" noChangeArrowheads="1"/>
            </p:cNvPicPr>
            <p:nvPr/>
          </p:nvPicPr>
          <p:blipFill>
            <a:blip r:embed="rId3" cstate="print"/>
            <a:srcRect/>
            <a:stretch>
              <a:fillRect/>
            </a:stretch>
          </p:blipFill>
          <p:spPr bwMode="auto">
            <a:xfrm>
              <a:off x="685800" y="3214110"/>
              <a:ext cx="207426" cy="234191"/>
            </a:xfrm>
            <a:prstGeom prst="rect">
              <a:avLst/>
            </a:prstGeom>
            <a:noFill/>
            <a:ln w="9525">
              <a:noFill/>
              <a:miter lim="800000"/>
              <a:headEnd/>
              <a:tailEnd/>
            </a:ln>
          </p:spPr>
        </p:pic>
      </p:grpSp>
      <p:grpSp>
        <p:nvGrpSpPr>
          <p:cNvPr id="17" name="Group 16"/>
          <p:cNvGrpSpPr/>
          <p:nvPr/>
        </p:nvGrpSpPr>
        <p:grpSpPr>
          <a:xfrm>
            <a:off x="6547693" y="2895600"/>
            <a:ext cx="1920246" cy="261610"/>
            <a:chOff x="685800" y="3200400"/>
            <a:chExt cx="1920246" cy="261610"/>
          </a:xfrm>
        </p:grpSpPr>
        <p:sp>
          <p:nvSpPr>
            <p:cNvPr id="18" name="TextBox 35"/>
            <p:cNvSpPr txBox="1">
              <a:spLocks noChangeArrowheads="1"/>
            </p:cNvSpPr>
            <p:nvPr/>
          </p:nvSpPr>
          <p:spPr bwMode="auto">
            <a:xfrm>
              <a:off x="853007" y="3200400"/>
              <a:ext cx="1753039" cy="261610"/>
            </a:xfrm>
            <a:prstGeom prst="rect">
              <a:avLst/>
            </a:prstGeom>
            <a:noFill/>
            <a:ln w="9525">
              <a:noFill/>
              <a:miter lim="800000"/>
              <a:headEnd/>
              <a:tailEnd/>
            </a:ln>
          </p:spPr>
          <p:txBody>
            <a:bodyPr wrap="square">
              <a:spAutoFit/>
            </a:bodyPr>
            <a:lstStyle/>
            <a:p>
              <a:r>
                <a:rPr lang="en-US" sz="1100" dirty="0" smtClean="0">
                  <a:solidFill>
                    <a:schemeClr val="bg2"/>
                  </a:solidFill>
                </a:rPr>
                <a:t>Decentralised  PV plants</a:t>
              </a:r>
              <a:endParaRPr lang="en-US" sz="1100" dirty="0">
                <a:solidFill>
                  <a:schemeClr val="bg2"/>
                </a:solidFill>
              </a:endParaRPr>
            </a:p>
          </p:txBody>
        </p:sp>
        <p:pic>
          <p:nvPicPr>
            <p:cNvPr id="19" name="Picture 2"/>
            <p:cNvPicPr>
              <a:picLocks noChangeAspect="1" noChangeArrowheads="1"/>
            </p:cNvPicPr>
            <p:nvPr/>
          </p:nvPicPr>
          <p:blipFill>
            <a:blip r:embed="rId3" cstate="print"/>
            <a:srcRect/>
            <a:stretch>
              <a:fillRect/>
            </a:stretch>
          </p:blipFill>
          <p:spPr bwMode="auto">
            <a:xfrm>
              <a:off x="685800" y="3214110"/>
              <a:ext cx="207426" cy="234191"/>
            </a:xfrm>
            <a:prstGeom prst="rect">
              <a:avLst/>
            </a:prstGeom>
            <a:noFill/>
            <a:ln w="9525">
              <a:noFill/>
              <a:miter lim="800000"/>
              <a:headEnd/>
              <a:tailEnd/>
            </a:ln>
          </p:spPr>
        </p:pic>
      </p:grpSp>
      <p:pic>
        <p:nvPicPr>
          <p:cNvPr id="24" name="Picture 23" descr="Conext RL1_ns.png"/>
          <p:cNvPicPr>
            <a:picLocks noChangeAspect="1"/>
          </p:cNvPicPr>
          <p:nvPr/>
        </p:nvPicPr>
        <p:blipFill>
          <a:blip r:embed="rId6" cstate="print"/>
          <a:stretch>
            <a:fillRect/>
          </a:stretch>
        </p:blipFill>
        <p:spPr>
          <a:xfrm>
            <a:off x="457200" y="3640183"/>
            <a:ext cx="1143000" cy="1008017"/>
          </a:xfrm>
          <a:prstGeom prst="rect">
            <a:avLst/>
          </a:prstGeom>
        </p:spPr>
      </p:pic>
      <p:pic>
        <p:nvPicPr>
          <p:cNvPr id="25" name="Picture 24" descr="ConextTL_8_10Kw.png"/>
          <p:cNvPicPr>
            <a:picLocks noChangeAspect="1"/>
          </p:cNvPicPr>
          <p:nvPr/>
        </p:nvPicPr>
        <p:blipFill>
          <a:blip r:embed="rId7" cstate="print"/>
          <a:stretch>
            <a:fillRect/>
          </a:stretch>
        </p:blipFill>
        <p:spPr>
          <a:xfrm>
            <a:off x="685800" y="5334000"/>
            <a:ext cx="585758" cy="754292"/>
          </a:xfrm>
          <a:prstGeom prst="rect">
            <a:avLst/>
          </a:prstGeom>
        </p:spPr>
      </p:pic>
      <p:pic>
        <p:nvPicPr>
          <p:cNvPr id="26" name="Picture 25" descr="ConextTL_15000E_20000E_highres.png"/>
          <p:cNvPicPr>
            <a:picLocks noChangeAspect="1"/>
          </p:cNvPicPr>
          <p:nvPr/>
        </p:nvPicPr>
        <p:blipFill>
          <a:blip r:embed="rId8" cstate="print"/>
          <a:srcRect l="16667" t="5556" r="22222"/>
          <a:stretch>
            <a:fillRect/>
          </a:stretch>
        </p:blipFill>
        <p:spPr>
          <a:xfrm>
            <a:off x="1748116" y="5105400"/>
            <a:ext cx="690283" cy="1066800"/>
          </a:xfrm>
          <a:prstGeom prst="rect">
            <a:avLst/>
          </a:prstGeom>
        </p:spPr>
      </p:pic>
      <p:sp>
        <p:nvSpPr>
          <p:cNvPr id="27" name="TextBox 35"/>
          <p:cNvSpPr txBox="1">
            <a:spLocks noChangeArrowheads="1"/>
          </p:cNvSpPr>
          <p:nvPr/>
        </p:nvSpPr>
        <p:spPr bwMode="auto">
          <a:xfrm>
            <a:off x="1524000" y="4064913"/>
            <a:ext cx="914400" cy="430887"/>
          </a:xfrm>
          <a:prstGeom prst="rect">
            <a:avLst/>
          </a:prstGeom>
          <a:noFill/>
          <a:ln w="9525">
            <a:noFill/>
            <a:miter lim="800000"/>
            <a:headEnd/>
            <a:tailEnd/>
          </a:ln>
        </p:spPr>
        <p:txBody>
          <a:bodyPr wrap="square">
            <a:spAutoFit/>
          </a:bodyPr>
          <a:lstStyle/>
          <a:p>
            <a:r>
              <a:rPr lang="en-US" sz="1100" b="1" dirty="0" smtClean="0">
                <a:solidFill>
                  <a:srgbClr val="009530"/>
                </a:solidFill>
              </a:rPr>
              <a:t>Conext RL</a:t>
            </a:r>
          </a:p>
          <a:p>
            <a:r>
              <a:rPr lang="en-US" sz="1100" dirty="0" smtClean="0">
                <a:solidFill>
                  <a:schemeClr val="bg2"/>
                </a:solidFill>
              </a:rPr>
              <a:t>(3, 4, 5 kW)</a:t>
            </a:r>
            <a:endParaRPr lang="en-US" sz="1100" dirty="0">
              <a:solidFill>
                <a:schemeClr val="bg2"/>
              </a:solidFill>
            </a:endParaRPr>
          </a:p>
        </p:txBody>
      </p:sp>
      <p:sp>
        <p:nvSpPr>
          <p:cNvPr id="28" name="TextBox 35"/>
          <p:cNvSpPr txBox="1">
            <a:spLocks noChangeArrowheads="1"/>
          </p:cNvSpPr>
          <p:nvPr/>
        </p:nvSpPr>
        <p:spPr bwMode="auto">
          <a:xfrm>
            <a:off x="533400" y="6096000"/>
            <a:ext cx="914400" cy="430887"/>
          </a:xfrm>
          <a:prstGeom prst="rect">
            <a:avLst/>
          </a:prstGeom>
          <a:noFill/>
          <a:ln w="9525">
            <a:noFill/>
            <a:miter lim="800000"/>
            <a:headEnd/>
            <a:tailEnd/>
          </a:ln>
        </p:spPr>
        <p:txBody>
          <a:bodyPr wrap="square">
            <a:spAutoFit/>
          </a:bodyPr>
          <a:lstStyle/>
          <a:p>
            <a:r>
              <a:rPr lang="en-US" sz="1100" b="1" dirty="0" smtClean="0">
                <a:solidFill>
                  <a:srgbClr val="4FA600"/>
                </a:solidFill>
              </a:rPr>
              <a:t>Conext TL</a:t>
            </a:r>
          </a:p>
          <a:p>
            <a:r>
              <a:rPr lang="en-US" sz="1100" dirty="0" smtClean="0">
                <a:solidFill>
                  <a:schemeClr val="bg2"/>
                </a:solidFill>
              </a:rPr>
              <a:t>(8, 10 kW)</a:t>
            </a:r>
            <a:endParaRPr lang="en-US" sz="1100" dirty="0">
              <a:solidFill>
                <a:schemeClr val="bg2"/>
              </a:solidFill>
            </a:endParaRPr>
          </a:p>
        </p:txBody>
      </p:sp>
      <p:sp>
        <p:nvSpPr>
          <p:cNvPr id="29" name="TextBox 35"/>
          <p:cNvSpPr txBox="1">
            <a:spLocks noChangeArrowheads="1"/>
          </p:cNvSpPr>
          <p:nvPr/>
        </p:nvSpPr>
        <p:spPr bwMode="auto">
          <a:xfrm>
            <a:off x="1676400" y="6096000"/>
            <a:ext cx="914400" cy="430887"/>
          </a:xfrm>
          <a:prstGeom prst="rect">
            <a:avLst/>
          </a:prstGeom>
          <a:noFill/>
          <a:ln w="9525">
            <a:noFill/>
            <a:miter lim="800000"/>
            <a:headEnd/>
            <a:tailEnd/>
          </a:ln>
        </p:spPr>
        <p:txBody>
          <a:bodyPr wrap="square">
            <a:spAutoFit/>
          </a:bodyPr>
          <a:lstStyle/>
          <a:p>
            <a:r>
              <a:rPr lang="en-US" sz="1100" b="1" dirty="0" smtClean="0">
                <a:solidFill>
                  <a:srgbClr val="4FA600"/>
                </a:solidFill>
              </a:rPr>
              <a:t>Conext TL</a:t>
            </a:r>
          </a:p>
          <a:p>
            <a:r>
              <a:rPr lang="en-US" sz="1100" dirty="0" smtClean="0">
                <a:solidFill>
                  <a:schemeClr val="bg2"/>
                </a:solidFill>
              </a:rPr>
              <a:t>(15, 20 kW)</a:t>
            </a:r>
            <a:endParaRPr lang="en-US" sz="1100" dirty="0">
              <a:solidFill>
                <a:schemeClr val="bg2"/>
              </a:solidFill>
            </a:endParaRPr>
          </a:p>
        </p:txBody>
      </p:sp>
      <p:grpSp>
        <p:nvGrpSpPr>
          <p:cNvPr id="36" name="Group 35"/>
          <p:cNvGrpSpPr/>
          <p:nvPr/>
        </p:nvGrpSpPr>
        <p:grpSpPr>
          <a:xfrm>
            <a:off x="381000" y="3276600"/>
            <a:ext cx="2438400" cy="1371600"/>
            <a:chOff x="381000" y="3276600"/>
            <a:chExt cx="2438400" cy="1371600"/>
          </a:xfrm>
        </p:grpSpPr>
        <p:sp>
          <p:nvSpPr>
            <p:cNvPr id="33" name="Round Same Side Corner Rectangle 32"/>
            <p:cNvSpPr/>
            <p:nvPr/>
          </p:nvSpPr>
          <p:spPr bwMode="auto">
            <a:xfrm>
              <a:off x="381000" y="3276600"/>
              <a:ext cx="2438400" cy="304800"/>
            </a:xfrm>
            <a:prstGeom prst="round2SameRect">
              <a:avLst/>
            </a:prstGeom>
            <a:solidFill>
              <a:srgbClr val="009530"/>
            </a:solidFill>
            <a:ln w="12700" cap="flat" cmpd="sng" algn="ctr">
              <a:solidFill>
                <a:srgbClr val="00953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32" name="Rounded Rectangle 31"/>
            <p:cNvSpPr/>
            <p:nvPr/>
          </p:nvSpPr>
          <p:spPr bwMode="auto">
            <a:xfrm>
              <a:off x="381000" y="3276600"/>
              <a:ext cx="2438400" cy="1371600"/>
            </a:xfrm>
            <a:prstGeom prst="roundRect">
              <a:avLst>
                <a:gd name="adj" fmla="val 6277"/>
              </a:avLst>
            </a:prstGeom>
            <a:noFill/>
            <a:ln w="12700" cap="flat" cmpd="sng" algn="ctr">
              <a:solidFill>
                <a:srgbClr val="00953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30" name="TextBox 35"/>
            <p:cNvSpPr txBox="1">
              <a:spLocks noChangeArrowheads="1"/>
            </p:cNvSpPr>
            <p:nvPr/>
          </p:nvSpPr>
          <p:spPr bwMode="auto">
            <a:xfrm>
              <a:off x="457200" y="3298195"/>
              <a:ext cx="1828800" cy="261610"/>
            </a:xfrm>
            <a:prstGeom prst="rect">
              <a:avLst/>
            </a:prstGeom>
            <a:noFill/>
            <a:ln w="9525">
              <a:noFill/>
              <a:miter lim="800000"/>
              <a:headEnd/>
              <a:tailEnd/>
            </a:ln>
          </p:spPr>
          <p:txBody>
            <a:bodyPr wrap="square">
              <a:spAutoFit/>
            </a:bodyPr>
            <a:lstStyle/>
            <a:p>
              <a:r>
                <a:rPr lang="en-US" sz="1100" b="1" dirty="0" smtClean="0">
                  <a:solidFill>
                    <a:srgbClr val="FFFFFF"/>
                  </a:solidFill>
                </a:rPr>
                <a:t>1-phase grid-tie inverter</a:t>
              </a:r>
              <a:endParaRPr lang="en-US" sz="1100" dirty="0">
                <a:solidFill>
                  <a:srgbClr val="FFFFFF"/>
                </a:solidFill>
              </a:endParaRPr>
            </a:p>
          </p:txBody>
        </p:sp>
      </p:grpSp>
      <p:sp>
        <p:nvSpPr>
          <p:cNvPr id="31" name="TextBox 35"/>
          <p:cNvSpPr txBox="1">
            <a:spLocks noChangeArrowheads="1"/>
          </p:cNvSpPr>
          <p:nvPr/>
        </p:nvSpPr>
        <p:spPr bwMode="auto">
          <a:xfrm>
            <a:off x="381000" y="4737557"/>
            <a:ext cx="2438400" cy="430887"/>
          </a:xfrm>
          <a:prstGeom prst="rect">
            <a:avLst/>
          </a:prstGeom>
          <a:noFill/>
          <a:ln w="9525">
            <a:noFill/>
            <a:miter lim="800000"/>
            <a:headEnd/>
            <a:tailEnd/>
          </a:ln>
        </p:spPr>
        <p:txBody>
          <a:bodyPr wrap="square">
            <a:spAutoFit/>
          </a:bodyPr>
          <a:lstStyle/>
          <a:p>
            <a:r>
              <a:rPr lang="en-US" sz="1100" b="1" dirty="0" smtClean="0">
                <a:solidFill>
                  <a:schemeClr val="bg1"/>
                </a:solidFill>
              </a:rPr>
              <a:t>Small 3-phase transformerless grid-tie inverters</a:t>
            </a:r>
            <a:endParaRPr lang="en-US" sz="1100" dirty="0">
              <a:solidFill>
                <a:schemeClr val="bg1"/>
              </a:solidFill>
            </a:endParaRPr>
          </a:p>
        </p:txBody>
      </p:sp>
      <p:sp>
        <p:nvSpPr>
          <p:cNvPr id="38" name="Round Same Side Corner Rectangle 37"/>
          <p:cNvSpPr/>
          <p:nvPr/>
        </p:nvSpPr>
        <p:spPr bwMode="auto">
          <a:xfrm>
            <a:off x="2971800" y="3276600"/>
            <a:ext cx="1905000" cy="304800"/>
          </a:xfrm>
          <a:prstGeom prst="round2SameRect">
            <a:avLst/>
          </a:prstGeom>
          <a:solidFill>
            <a:schemeClr val="bg1">
              <a:lumMod val="50000"/>
            </a:schemeClr>
          </a:soli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39" name="Rounded Rectangle 38"/>
          <p:cNvSpPr/>
          <p:nvPr/>
        </p:nvSpPr>
        <p:spPr bwMode="auto">
          <a:xfrm>
            <a:off x="2971800" y="3276600"/>
            <a:ext cx="1905000" cy="3276600"/>
          </a:xfrm>
          <a:prstGeom prst="roundRect">
            <a:avLst>
              <a:gd name="adj" fmla="val 6277"/>
            </a:avLst>
          </a:pr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40" name="TextBox 35"/>
          <p:cNvSpPr txBox="1">
            <a:spLocks noChangeArrowheads="1"/>
          </p:cNvSpPr>
          <p:nvPr/>
        </p:nvSpPr>
        <p:spPr bwMode="auto">
          <a:xfrm>
            <a:off x="3048000" y="3298194"/>
            <a:ext cx="990600" cy="261610"/>
          </a:xfrm>
          <a:prstGeom prst="rect">
            <a:avLst/>
          </a:prstGeom>
          <a:noFill/>
          <a:ln w="9525">
            <a:noFill/>
            <a:miter lim="800000"/>
            <a:headEnd/>
            <a:tailEnd/>
          </a:ln>
        </p:spPr>
        <p:txBody>
          <a:bodyPr wrap="square">
            <a:spAutoFit/>
          </a:bodyPr>
          <a:lstStyle/>
          <a:p>
            <a:r>
              <a:rPr lang="en-US" sz="1100" b="1" dirty="0" smtClean="0">
                <a:solidFill>
                  <a:srgbClr val="FFFFFF"/>
                </a:solidFill>
              </a:rPr>
              <a:t>Monitoring</a:t>
            </a:r>
            <a:endParaRPr lang="en-US" sz="1100" dirty="0">
              <a:solidFill>
                <a:srgbClr val="FFFFFF"/>
              </a:solidFill>
            </a:endParaRPr>
          </a:p>
        </p:txBody>
      </p:sp>
      <p:sp>
        <p:nvSpPr>
          <p:cNvPr id="41" name="Rounded Rectangle 40"/>
          <p:cNvSpPr/>
          <p:nvPr/>
        </p:nvSpPr>
        <p:spPr bwMode="auto">
          <a:xfrm>
            <a:off x="5029200" y="3276600"/>
            <a:ext cx="3581400" cy="3276600"/>
          </a:xfrm>
          <a:prstGeom prst="roundRect">
            <a:avLst>
              <a:gd name="adj" fmla="val 6277"/>
            </a:avLst>
          </a:pr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44" name="Round Same Side Corner Rectangle 43"/>
          <p:cNvSpPr/>
          <p:nvPr/>
        </p:nvSpPr>
        <p:spPr bwMode="auto">
          <a:xfrm>
            <a:off x="5029200" y="3276600"/>
            <a:ext cx="3581400" cy="304800"/>
          </a:xfrm>
          <a:prstGeom prst="round2SameRect">
            <a:avLst/>
          </a:prstGeom>
          <a:solidFill>
            <a:schemeClr val="bg1">
              <a:lumMod val="50000"/>
            </a:schemeClr>
          </a:soli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46" name="TextBox 35"/>
          <p:cNvSpPr txBox="1">
            <a:spLocks noChangeArrowheads="1"/>
          </p:cNvSpPr>
          <p:nvPr/>
        </p:nvSpPr>
        <p:spPr bwMode="auto">
          <a:xfrm>
            <a:off x="5105400" y="3298195"/>
            <a:ext cx="1524000" cy="261610"/>
          </a:xfrm>
          <a:prstGeom prst="rect">
            <a:avLst/>
          </a:prstGeom>
          <a:noFill/>
          <a:ln w="9525">
            <a:noFill/>
            <a:miter lim="800000"/>
            <a:headEnd/>
            <a:tailEnd/>
          </a:ln>
        </p:spPr>
        <p:txBody>
          <a:bodyPr wrap="square">
            <a:spAutoFit/>
          </a:bodyPr>
          <a:lstStyle/>
          <a:p>
            <a:r>
              <a:rPr lang="en-US" sz="1100" b="1" dirty="0" smtClean="0">
                <a:solidFill>
                  <a:srgbClr val="FFFFFF"/>
                </a:solidFill>
              </a:rPr>
              <a:t>Accessories</a:t>
            </a:r>
            <a:endParaRPr lang="en-US" sz="1100" dirty="0">
              <a:solidFill>
                <a:srgbClr val="FFFFFF"/>
              </a:solidFill>
            </a:endParaRPr>
          </a:p>
        </p:txBody>
      </p:sp>
      <p:sp>
        <p:nvSpPr>
          <p:cNvPr id="48" name="TextBox 35"/>
          <p:cNvSpPr txBox="1">
            <a:spLocks noChangeArrowheads="1"/>
          </p:cNvSpPr>
          <p:nvPr/>
        </p:nvSpPr>
        <p:spPr bwMode="auto">
          <a:xfrm>
            <a:off x="3962400" y="4114800"/>
            <a:ext cx="914400" cy="430887"/>
          </a:xfrm>
          <a:prstGeom prst="rect">
            <a:avLst/>
          </a:prstGeom>
          <a:noFill/>
          <a:ln w="9525">
            <a:noFill/>
            <a:miter lim="800000"/>
            <a:headEnd/>
            <a:tailEnd/>
          </a:ln>
        </p:spPr>
        <p:txBody>
          <a:bodyPr wrap="square">
            <a:spAutoFit/>
          </a:bodyPr>
          <a:lstStyle/>
          <a:p>
            <a:r>
              <a:rPr lang="en-US" sz="1100" b="1" dirty="0" smtClean="0">
                <a:solidFill>
                  <a:schemeClr val="bg1">
                    <a:lumMod val="50000"/>
                  </a:schemeClr>
                </a:solidFill>
              </a:rPr>
              <a:t>Conext</a:t>
            </a:r>
          </a:p>
          <a:p>
            <a:r>
              <a:rPr lang="en-US" sz="1100" b="1" dirty="0" smtClean="0">
                <a:solidFill>
                  <a:schemeClr val="bg1">
                    <a:lumMod val="50000"/>
                  </a:schemeClr>
                </a:solidFill>
              </a:rPr>
              <a:t>Monitor 20</a:t>
            </a:r>
            <a:endParaRPr lang="en-US" sz="1100" dirty="0">
              <a:solidFill>
                <a:schemeClr val="bg1">
                  <a:lumMod val="50000"/>
                </a:schemeClr>
              </a:solidFill>
            </a:endParaRPr>
          </a:p>
        </p:txBody>
      </p:sp>
      <p:cxnSp>
        <p:nvCxnSpPr>
          <p:cNvPr id="53" name="Straight Connector 52"/>
          <p:cNvCxnSpPr/>
          <p:nvPr/>
        </p:nvCxnSpPr>
        <p:spPr bwMode="auto">
          <a:xfrm>
            <a:off x="3200400" y="4343400"/>
            <a:ext cx="0" cy="1752600"/>
          </a:xfrm>
          <a:prstGeom prst="line">
            <a:avLst/>
          </a:prstGeom>
          <a:solidFill>
            <a:schemeClr val="accent1"/>
          </a:solidFill>
          <a:ln w="19050" cap="flat" cmpd="sng" algn="ctr">
            <a:solidFill>
              <a:srgbClr val="A5DBF9"/>
            </a:solidFill>
            <a:prstDash val="solid"/>
            <a:round/>
            <a:headEnd type="none" w="sm" len="sm"/>
            <a:tailEnd type="none" w="sm" len="sm"/>
          </a:ln>
          <a:effectLst/>
        </p:spPr>
      </p:cxnSp>
      <p:cxnSp>
        <p:nvCxnSpPr>
          <p:cNvPr id="55" name="Straight Connector 54"/>
          <p:cNvCxnSpPr/>
          <p:nvPr/>
        </p:nvCxnSpPr>
        <p:spPr bwMode="auto">
          <a:xfrm>
            <a:off x="3200400" y="6096000"/>
            <a:ext cx="381000" cy="0"/>
          </a:xfrm>
          <a:prstGeom prst="line">
            <a:avLst/>
          </a:prstGeom>
          <a:solidFill>
            <a:schemeClr val="accent1"/>
          </a:solidFill>
          <a:ln w="19050" cap="flat" cmpd="sng" algn="ctr">
            <a:solidFill>
              <a:srgbClr val="A5DBF9"/>
            </a:solidFill>
            <a:prstDash val="solid"/>
            <a:round/>
            <a:headEnd type="none" w="sm" len="sm"/>
            <a:tailEnd type="none" w="sm" len="sm"/>
          </a:ln>
          <a:effectLst/>
        </p:spPr>
      </p:cxnSp>
      <p:cxnSp>
        <p:nvCxnSpPr>
          <p:cNvPr id="57" name="Straight Connector 56"/>
          <p:cNvCxnSpPr/>
          <p:nvPr/>
        </p:nvCxnSpPr>
        <p:spPr bwMode="auto">
          <a:xfrm>
            <a:off x="3200400" y="5181600"/>
            <a:ext cx="381000" cy="0"/>
          </a:xfrm>
          <a:prstGeom prst="line">
            <a:avLst/>
          </a:prstGeom>
          <a:solidFill>
            <a:schemeClr val="accent1"/>
          </a:solidFill>
          <a:ln w="19050" cap="flat" cmpd="sng" algn="ctr">
            <a:solidFill>
              <a:srgbClr val="A5DBF9"/>
            </a:solidFill>
            <a:prstDash val="solid"/>
            <a:round/>
            <a:headEnd type="none" w="sm" len="sm"/>
            <a:tailEnd type="none" w="sm" len="sm"/>
          </a:ln>
          <a:effectLst/>
        </p:spPr>
      </p:cxnSp>
      <p:pic>
        <p:nvPicPr>
          <p:cNvPr id="47" name="Picture 46" descr="Conext Monitor 20 image_ns.png"/>
          <p:cNvPicPr>
            <a:picLocks noChangeAspect="1"/>
          </p:cNvPicPr>
          <p:nvPr/>
        </p:nvPicPr>
        <p:blipFill>
          <a:blip r:embed="rId9" cstate="print"/>
          <a:srcRect l="10796" t="7778" r="12974" b="23333"/>
          <a:stretch>
            <a:fillRect/>
          </a:stretch>
        </p:blipFill>
        <p:spPr>
          <a:xfrm>
            <a:off x="3048000" y="3733800"/>
            <a:ext cx="946355" cy="838200"/>
          </a:xfrm>
          <a:prstGeom prst="rect">
            <a:avLst/>
          </a:prstGeom>
        </p:spPr>
      </p:pic>
      <p:pic>
        <p:nvPicPr>
          <p:cNvPr id="49" name="Picture 48" descr="3-16-dashboard-cm-web.png"/>
          <p:cNvPicPr>
            <a:picLocks noChangeAspect="1"/>
          </p:cNvPicPr>
          <p:nvPr/>
        </p:nvPicPr>
        <p:blipFill>
          <a:blip r:embed="rId10" cstate="print"/>
          <a:stretch>
            <a:fillRect/>
          </a:stretch>
        </p:blipFill>
        <p:spPr>
          <a:xfrm>
            <a:off x="3429000" y="4724401"/>
            <a:ext cx="1263805" cy="777884"/>
          </a:xfrm>
          <a:prstGeom prst="rect">
            <a:avLst/>
          </a:prstGeom>
          <a:ln>
            <a:solidFill>
              <a:schemeClr val="bg1">
                <a:lumMod val="85000"/>
              </a:schemeClr>
            </a:solidFill>
          </a:ln>
        </p:spPr>
      </p:pic>
      <p:pic>
        <p:nvPicPr>
          <p:cNvPr id="50" name="Picture 49" descr="3-17-3-remuneration-screen.png"/>
          <p:cNvPicPr>
            <a:picLocks noChangeAspect="1"/>
          </p:cNvPicPr>
          <p:nvPr/>
        </p:nvPicPr>
        <p:blipFill>
          <a:blip r:embed="rId11" cstate="print"/>
          <a:stretch>
            <a:fillRect/>
          </a:stretch>
        </p:blipFill>
        <p:spPr>
          <a:xfrm>
            <a:off x="3429000" y="5638800"/>
            <a:ext cx="1263805" cy="813176"/>
          </a:xfrm>
          <a:prstGeom prst="rect">
            <a:avLst/>
          </a:prstGeom>
          <a:ln>
            <a:solidFill>
              <a:schemeClr val="bg1">
                <a:lumMod val="85000"/>
              </a:schemeClr>
            </a:solidFill>
          </a:ln>
        </p:spPr>
      </p:pic>
      <p:pic>
        <p:nvPicPr>
          <p:cNvPr id="58" name="Picture 57" descr="EStop.png"/>
          <p:cNvPicPr>
            <a:picLocks noChangeAspect="1"/>
          </p:cNvPicPr>
          <p:nvPr/>
        </p:nvPicPr>
        <p:blipFill>
          <a:blip r:embed="rId12" cstate="print"/>
          <a:stretch>
            <a:fillRect/>
          </a:stretch>
        </p:blipFill>
        <p:spPr>
          <a:xfrm>
            <a:off x="5257800" y="3733800"/>
            <a:ext cx="762000" cy="811229"/>
          </a:xfrm>
          <a:prstGeom prst="rect">
            <a:avLst/>
          </a:prstGeom>
        </p:spPr>
      </p:pic>
      <p:pic>
        <p:nvPicPr>
          <p:cNvPr id="59" name="Picture 58" descr="DC.png"/>
          <p:cNvPicPr>
            <a:picLocks noChangeAspect="1"/>
          </p:cNvPicPr>
          <p:nvPr/>
        </p:nvPicPr>
        <p:blipFill>
          <a:blip r:embed="rId13" cstate="print"/>
          <a:stretch>
            <a:fillRect/>
          </a:stretch>
        </p:blipFill>
        <p:spPr>
          <a:xfrm>
            <a:off x="6172200" y="3733800"/>
            <a:ext cx="715758" cy="762000"/>
          </a:xfrm>
          <a:prstGeom prst="rect">
            <a:avLst/>
          </a:prstGeom>
        </p:spPr>
      </p:pic>
      <p:pic>
        <p:nvPicPr>
          <p:cNvPr id="60" name="Picture 59" descr="ACBox.png"/>
          <p:cNvPicPr>
            <a:picLocks noChangeAspect="1"/>
          </p:cNvPicPr>
          <p:nvPr/>
        </p:nvPicPr>
        <p:blipFill>
          <a:blip r:embed="rId14" cstate="print"/>
          <a:stretch>
            <a:fillRect/>
          </a:stretch>
        </p:blipFill>
        <p:spPr>
          <a:xfrm>
            <a:off x="5168500" y="5334000"/>
            <a:ext cx="851300" cy="688852"/>
          </a:xfrm>
          <a:prstGeom prst="rect">
            <a:avLst/>
          </a:prstGeom>
        </p:spPr>
      </p:pic>
      <p:sp>
        <p:nvSpPr>
          <p:cNvPr id="61" name="TextBox 35"/>
          <p:cNvSpPr txBox="1">
            <a:spLocks noChangeArrowheads="1"/>
          </p:cNvSpPr>
          <p:nvPr/>
        </p:nvSpPr>
        <p:spPr bwMode="auto">
          <a:xfrm>
            <a:off x="5029200" y="4572000"/>
            <a:ext cx="1219200" cy="430887"/>
          </a:xfrm>
          <a:prstGeom prst="rect">
            <a:avLst/>
          </a:prstGeom>
          <a:noFill/>
          <a:ln w="9525">
            <a:noFill/>
            <a:miter lim="800000"/>
            <a:headEnd/>
            <a:tailEnd/>
          </a:ln>
        </p:spPr>
        <p:txBody>
          <a:bodyPr wrap="square">
            <a:spAutoFit/>
          </a:bodyPr>
          <a:lstStyle/>
          <a:p>
            <a:pPr algn="ctr"/>
            <a:r>
              <a:rPr lang="en-US" sz="1100" b="1" dirty="0" smtClean="0">
                <a:solidFill>
                  <a:schemeClr val="bg1">
                    <a:lumMod val="50000"/>
                  </a:schemeClr>
                </a:solidFill>
              </a:rPr>
              <a:t>PV emergency box</a:t>
            </a:r>
            <a:endParaRPr lang="en-US" sz="1100" dirty="0">
              <a:solidFill>
                <a:schemeClr val="bg1">
                  <a:lumMod val="50000"/>
                </a:schemeClr>
              </a:solidFill>
            </a:endParaRPr>
          </a:p>
        </p:txBody>
      </p:sp>
      <p:sp>
        <p:nvSpPr>
          <p:cNvPr id="62" name="TextBox 35"/>
          <p:cNvSpPr txBox="1">
            <a:spLocks noChangeArrowheads="1"/>
          </p:cNvSpPr>
          <p:nvPr/>
        </p:nvSpPr>
        <p:spPr bwMode="auto">
          <a:xfrm>
            <a:off x="5943600" y="4572000"/>
            <a:ext cx="1219200" cy="261610"/>
          </a:xfrm>
          <a:prstGeom prst="rect">
            <a:avLst/>
          </a:prstGeom>
          <a:noFill/>
          <a:ln w="9525">
            <a:noFill/>
            <a:miter lim="800000"/>
            <a:headEnd/>
            <a:tailEnd/>
          </a:ln>
        </p:spPr>
        <p:txBody>
          <a:bodyPr wrap="square">
            <a:spAutoFit/>
          </a:bodyPr>
          <a:lstStyle/>
          <a:p>
            <a:pPr algn="ctr"/>
            <a:r>
              <a:rPr lang="en-US" sz="1100" b="1" dirty="0" smtClean="0">
                <a:solidFill>
                  <a:schemeClr val="bg1">
                    <a:lumMod val="50000"/>
                  </a:schemeClr>
                </a:solidFill>
              </a:rPr>
              <a:t>DC box</a:t>
            </a:r>
            <a:endParaRPr lang="en-US" sz="1100" dirty="0">
              <a:solidFill>
                <a:schemeClr val="bg1">
                  <a:lumMod val="50000"/>
                </a:schemeClr>
              </a:solidFill>
            </a:endParaRPr>
          </a:p>
        </p:txBody>
      </p:sp>
      <p:sp>
        <p:nvSpPr>
          <p:cNvPr id="63" name="TextBox 35"/>
          <p:cNvSpPr txBox="1">
            <a:spLocks noChangeArrowheads="1"/>
          </p:cNvSpPr>
          <p:nvPr/>
        </p:nvSpPr>
        <p:spPr bwMode="auto">
          <a:xfrm>
            <a:off x="4953000" y="6096000"/>
            <a:ext cx="1219200" cy="261610"/>
          </a:xfrm>
          <a:prstGeom prst="rect">
            <a:avLst/>
          </a:prstGeom>
          <a:noFill/>
          <a:ln w="9525">
            <a:noFill/>
            <a:miter lim="800000"/>
            <a:headEnd/>
            <a:tailEnd/>
          </a:ln>
        </p:spPr>
        <p:txBody>
          <a:bodyPr wrap="square">
            <a:spAutoFit/>
          </a:bodyPr>
          <a:lstStyle/>
          <a:p>
            <a:pPr algn="ctr"/>
            <a:r>
              <a:rPr lang="en-US" sz="1100" b="1" dirty="0" smtClean="0">
                <a:solidFill>
                  <a:schemeClr val="bg1">
                    <a:lumMod val="50000"/>
                  </a:schemeClr>
                </a:solidFill>
              </a:rPr>
              <a:t>AC box</a:t>
            </a:r>
            <a:endParaRPr lang="en-US" sz="1100" dirty="0">
              <a:solidFill>
                <a:schemeClr val="bg1">
                  <a:lumMod val="50000"/>
                </a:schemeClr>
              </a:solidFill>
            </a:endParaRPr>
          </a:p>
        </p:txBody>
      </p:sp>
      <p:pic>
        <p:nvPicPr>
          <p:cNvPr id="64" name="Picture 63" descr="PD390161_SE-80.png"/>
          <p:cNvPicPr>
            <a:picLocks noChangeAspect="1"/>
          </p:cNvPicPr>
          <p:nvPr/>
        </p:nvPicPr>
        <p:blipFill>
          <a:blip r:embed="rId15" cstate="print"/>
          <a:stretch>
            <a:fillRect/>
          </a:stretch>
        </p:blipFill>
        <p:spPr>
          <a:xfrm>
            <a:off x="6172200" y="5112885"/>
            <a:ext cx="762000" cy="906915"/>
          </a:xfrm>
          <a:prstGeom prst="rect">
            <a:avLst/>
          </a:prstGeom>
        </p:spPr>
      </p:pic>
      <p:sp>
        <p:nvSpPr>
          <p:cNvPr id="65" name="TextBox 35"/>
          <p:cNvSpPr txBox="1">
            <a:spLocks noChangeArrowheads="1"/>
          </p:cNvSpPr>
          <p:nvPr/>
        </p:nvSpPr>
        <p:spPr bwMode="auto">
          <a:xfrm>
            <a:off x="5943600" y="6096000"/>
            <a:ext cx="1219200" cy="430887"/>
          </a:xfrm>
          <a:prstGeom prst="rect">
            <a:avLst/>
          </a:prstGeom>
          <a:noFill/>
          <a:ln w="9525">
            <a:noFill/>
            <a:miter lim="800000"/>
            <a:headEnd/>
            <a:tailEnd/>
          </a:ln>
        </p:spPr>
        <p:txBody>
          <a:bodyPr wrap="square">
            <a:spAutoFit/>
          </a:bodyPr>
          <a:lstStyle/>
          <a:p>
            <a:pPr algn="ctr"/>
            <a:r>
              <a:rPr lang="en-US" sz="1100" b="1" dirty="0" smtClean="0">
                <a:solidFill>
                  <a:schemeClr val="bg1">
                    <a:lumMod val="50000"/>
                  </a:schemeClr>
                </a:solidFill>
              </a:rPr>
              <a:t>AC distribution</a:t>
            </a:r>
          </a:p>
          <a:p>
            <a:pPr algn="ctr"/>
            <a:r>
              <a:rPr lang="en-US" sz="1100" b="1" dirty="0" smtClean="0">
                <a:solidFill>
                  <a:schemeClr val="bg1">
                    <a:lumMod val="50000"/>
                  </a:schemeClr>
                </a:solidFill>
              </a:rPr>
              <a:t>box</a:t>
            </a:r>
            <a:endParaRPr lang="en-US" sz="1100" dirty="0">
              <a:solidFill>
                <a:schemeClr val="bg1">
                  <a:lumMod val="50000"/>
                </a:schemeClr>
              </a:solidFill>
            </a:endParaRPr>
          </a:p>
        </p:txBody>
      </p:sp>
      <p:sp>
        <p:nvSpPr>
          <p:cNvPr id="66" name="TextBox 35"/>
          <p:cNvSpPr txBox="1">
            <a:spLocks noChangeArrowheads="1"/>
          </p:cNvSpPr>
          <p:nvPr/>
        </p:nvSpPr>
        <p:spPr bwMode="auto">
          <a:xfrm>
            <a:off x="7086600" y="6096000"/>
            <a:ext cx="1524000" cy="430887"/>
          </a:xfrm>
          <a:prstGeom prst="rect">
            <a:avLst/>
          </a:prstGeom>
          <a:noFill/>
          <a:ln w="9525">
            <a:noFill/>
            <a:miter lim="800000"/>
            <a:headEnd/>
            <a:tailEnd/>
          </a:ln>
        </p:spPr>
        <p:txBody>
          <a:bodyPr wrap="square">
            <a:spAutoFit/>
          </a:bodyPr>
          <a:lstStyle/>
          <a:p>
            <a:pPr algn="ctr"/>
            <a:r>
              <a:rPr lang="en-US" sz="1100" b="1" dirty="0" smtClean="0">
                <a:solidFill>
                  <a:schemeClr val="bg1">
                    <a:lumMod val="50000"/>
                  </a:schemeClr>
                </a:solidFill>
              </a:rPr>
              <a:t>Circuit protectors and switches</a:t>
            </a:r>
            <a:endParaRPr lang="en-US" sz="1100" dirty="0">
              <a:solidFill>
                <a:schemeClr val="bg1">
                  <a:lumMod val="50000"/>
                </a:schemeClr>
              </a:solidFill>
            </a:endParaRPr>
          </a:p>
        </p:txBody>
      </p:sp>
      <p:sp>
        <p:nvSpPr>
          <p:cNvPr id="67" name="Rounded Rectangle 66"/>
          <p:cNvSpPr/>
          <p:nvPr/>
        </p:nvSpPr>
        <p:spPr bwMode="auto">
          <a:xfrm>
            <a:off x="7200900" y="3817485"/>
            <a:ext cx="1295400" cy="2133600"/>
          </a:xfrm>
          <a:prstGeom prst="roundRect">
            <a:avLst/>
          </a:prstGeom>
          <a:solidFill>
            <a:schemeClr val="bg1"/>
          </a:solidFill>
          <a:ln w="12700" cap="flat" cmpd="sng" algn="ctr">
            <a:solidFill>
              <a:schemeClr val="bg1">
                <a:lumMod val="75000"/>
              </a:schemeClr>
            </a:soli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pic>
        <p:nvPicPr>
          <p:cNvPr id="68" name="Picture 67" descr="C60PV-DC_highres.png"/>
          <p:cNvPicPr>
            <a:picLocks noChangeAspect="1"/>
          </p:cNvPicPr>
          <p:nvPr/>
        </p:nvPicPr>
        <p:blipFill>
          <a:blip r:embed="rId16" cstate="print"/>
          <a:stretch>
            <a:fillRect/>
          </a:stretch>
        </p:blipFill>
        <p:spPr>
          <a:xfrm>
            <a:off x="7345692" y="3962400"/>
            <a:ext cx="349974" cy="519686"/>
          </a:xfrm>
          <a:prstGeom prst="rect">
            <a:avLst/>
          </a:prstGeom>
        </p:spPr>
      </p:pic>
      <p:pic>
        <p:nvPicPr>
          <p:cNvPr id="69" name="Picture 68" descr="CompactNS160NA.png"/>
          <p:cNvPicPr>
            <a:picLocks noChangeAspect="1"/>
          </p:cNvPicPr>
          <p:nvPr/>
        </p:nvPicPr>
        <p:blipFill>
          <a:blip r:embed="rId17" cstate="print"/>
          <a:stretch>
            <a:fillRect/>
          </a:stretch>
        </p:blipFill>
        <p:spPr>
          <a:xfrm>
            <a:off x="7848600" y="3886200"/>
            <a:ext cx="577897" cy="661418"/>
          </a:xfrm>
          <a:prstGeom prst="rect">
            <a:avLst/>
          </a:prstGeom>
        </p:spPr>
      </p:pic>
      <p:pic>
        <p:nvPicPr>
          <p:cNvPr id="70" name="Picture 69" descr="INS PV-1_highres.png"/>
          <p:cNvPicPr>
            <a:picLocks noChangeAspect="1"/>
          </p:cNvPicPr>
          <p:nvPr/>
        </p:nvPicPr>
        <p:blipFill>
          <a:blip r:embed="rId18" cstate="print"/>
          <a:stretch>
            <a:fillRect/>
          </a:stretch>
        </p:blipFill>
        <p:spPr>
          <a:xfrm>
            <a:off x="7861886" y="4648200"/>
            <a:ext cx="551325" cy="533400"/>
          </a:xfrm>
          <a:prstGeom prst="rect">
            <a:avLst/>
          </a:prstGeom>
        </p:spPr>
      </p:pic>
      <p:pic>
        <p:nvPicPr>
          <p:cNvPr id="71" name="Picture 70" descr="TeSys DF PV_highres.png"/>
          <p:cNvPicPr>
            <a:picLocks noChangeAspect="1"/>
          </p:cNvPicPr>
          <p:nvPr/>
        </p:nvPicPr>
        <p:blipFill>
          <a:blip r:embed="rId19" cstate="print"/>
          <a:srcRect l="20000" t="30000" r="40000" b="16667"/>
          <a:stretch>
            <a:fillRect/>
          </a:stretch>
        </p:blipFill>
        <p:spPr>
          <a:xfrm>
            <a:off x="7406379" y="5334000"/>
            <a:ext cx="228600" cy="457200"/>
          </a:xfrm>
          <a:prstGeom prst="rect">
            <a:avLst/>
          </a:prstGeom>
        </p:spPr>
      </p:pic>
      <p:pic>
        <p:nvPicPr>
          <p:cNvPr id="72" name="Picture 71" descr="AC surge arrester_highres.png"/>
          <p:cNvPicPr>
            <a:picLocks noChangeAspect="1"/>
          </p:cNvPicPr>
          <p:nvPr/>
        </p:nvPicPr>
        <p:blipFill>
          <a:blip r:embed="rId20" cstate="print"/>
          <a:stretch>
            <a:fillRect/>
          </a:stretch>
        </p:blipFill>
        <p:spPr>
          <a:xfrm>
            <a:off x="7910470" y="5257800"/>
            <a:ext cx="454156" cy="552825"/>
          </a:xfrm>
          <a:prstGeom prst="rect">
            <a:avLst/>
          </a:prstGeom>
        </p:spPr>
      </p:pic>
      <p:pic>
        <p:nvPicPr>
          <p:cNvPr id="73" name="Picture 72" descr="PRD-C40-460_highres.png"/>
          <p:cNvPicPr>
            <a:picLocks noChangeAspect="1"/>
          </p:cNvPicPr>
          <p:nvPr/>
        </p:nvPicPr>
        <p:blipFill>
          <a:blip r:embed="rId21" cstate="print"/>
          <a:stretch>
            <a:fillRect/>
          </a:stretch>
        </p:blipFill>
        <p:spPr>
          <a:xfrm>
            <a:off x="7315200" y="4648200"/>
            <a:ext cx="410958" cy="51816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304800"/>
            <a:ext cx="6631944" cy="892552"/>
          </a:xfrm>
          <a:prstGeom prst="rect">
            <a:avLst/>
          </a:prstGeom>
          <a:noFill/>
        </p:spPr>
        <p:txBody>
          <a:bodyPr wrap="none" rtlCol="0">
            <a:spAutoFit/>
          </a:bodyPr>
          <a:lstStyle/>
          <a:p>
            <a:r>
              <a:rPr lang="en-US" sz="2600" b="1" dirty="0" smtClean="0">
                <a:solidFill>
                  <a:srgbClr val="009530"/>
                </a:solidFill>
              </a:rPr>
              <a:t>Unique portfolio of grid-tie, off-grid solar</a:t>
            </a:r>
          </a:p>
          <a:p>
            <a:r>
              <a:rPr lang="en-US" sz="2600" b="1" dirty="0" smtClean="0">
                <a:solidFill>
                  <a:srgbClr val="009530"/>
                </a:solidFill>
              </a:rPr>
              <a:t>and backup power products</a:t>
            </a:r>
            <a:endParaRPr lang="en-US" sz="2600" b="1" dirty="0">
              <a:solidFill>
                <a:srgbClr val="009530"/>
              </a:solidFill>
            </a:endParaRPr>
          </a:p>
        </p:txBody>
      </p:sp>
      <p:cxnSp>
        <p:nvCxnSpPr>
          <p:cNvPr id="7" name="Straight Connector 6"/>
          <p:cNvCxnSpPr/>
          <p:nvPr/>
        </p:nvCxnSpPr>
        <p:spPr bwMode="auto">
          <a:xfrm>
            <a:off x="457200" y="1295400"/>
            <a:ext cx="8305800" cy="0"/>
          </a:xfrm>
          <a:prstGeom prst="line">
            <a:avLst/>
          </a:prstGeom>
          <a:solidFill>
            <a:schemeClr val="accent1"/>
          </a:solidFill>
          <a:ln w="12700" cap="flat" cmpd="sng" algn="ctr">
            <a:solidFill>
              <a:schemeClr val="bg2">
                <a:lumMod val="60000"/>
                <a:lumOff val="40000"/>
              </a:schemeClr>
            </a:solidFill>
            <a:prstDash val="solid"/>
            <a:round/>
            <a:headEnd type="none" w="sm" len="sm"/>
            <a:tailEnd type="none" w="sm" len="sm"/>
          </a:ln>
          <a:effectLst/>
        </p:spPr>
      </p:cxnSp>
      <p:grpSp>
        <p:nvGrpSpPr>
          <p:cNvPr id="63" name="Group 62"/>
          <p:cNvGrpSpPr/>
          <p:nvPr/>
        </p:nvGrpSpPr>
        <p:grpSpPr>
          <a:xfrm>
            <a:off x="685800" y="2743200"/>
            <a:ext cx="1920246" cy="430887"/>
            <a:chOff x="685800" y="2895600"/>
            <a:chExt cx="1920246" cy="430887"/>
          </a:xfrm>
        </p:grpSpPr>
        <p:sp>
          <p:nvSpPr>
            <p:cNvPr id="10" name="TextBox 35"/>
            <p:cNvSpPr txBox="1">
              <a:spLocks noChangeArrowheads="1"/>
            </p:cNvSpPr>
            <p:nvPr/>
          </p:nvSpPr>
          <p:spPr bwMode="auto">
            <a:xfrm>
              <a:off x="853007" y="2895600"/>
              <a:ext cx="1753039" cy="430887"/>
            </a:xfrm>
            <a:prstGeom prst="rect">
              <a:avLst/>
            </a:prstGeom>
            <a:noFill/>
            <a:ln w="9525">
              <a:noFill/>
              <a:miter lim="800000"/>
              <a:headEnd/>
              <a:tailEnd/>
            </a:ln>
          </p:spPr>
          <p:txBody>
            <a:bodyPr wrap="square">
              <a:spAutoFit/>
            </a:bodyPr>
            <a:lstStyle/>
            <a:p>
              <a:r>
                <a:rPr lang="en-US" sz="1100" dirty="0" smtClean="0">
                  <a:solidFill>
                    <a:schemeClr val="bg2"/>
                  </a:solidFill>
                </a:rPr>
                <a:t>Residential off-grid solar and backup power</a:t>
              </a:r>
              <a:endParaRPr lang="en-US" sz="1100" dirty="0">
                <a:solidFill>
                  <a:schemeClr val="bg2"/>
                </a:solidFill>
              </a:endParaRPr>
            </a:p>
          </p:txBody>
        </p:sp>
        <p:pic>
          <p:nvPicPr>
            <p:cNvPr id="11" name="Picture 2"/>
            <p:cNvPicPr>
              <a:picLocks noChangeAspect="1" noChangeArrowheads="1"/>
            </p:cNvPicPr>
            <p:nvPr/>
          </p:nvPicPr>
          <p:blipFill>
            <a:blip r:embed="rId2" cstate="print"/>
            <a:srcRect/>
            <a:stretch>
              <a:fillRect/>
            </a:stretch>
          </p:blipFill>
          <p:spPr bwMode="auto">
            <a:xfrm>
              <a:off x="685800" y="2993948"/>
              <a:ext cx="207426" cy="234191"/>
            </a:xfrm>
            <a:prstGeom prst="rect">
              <a:avLst/>
            </a:prstGeom>
            <a:noFill/>
            <a:ln w="9525">
              <a:noFill/>
              <a:miter lim="800000"/>
              <a:headEnd/>
              <a:tailEnd/>
            </a:ln>
          </p:spPr>
        </p:pic>
      </p:grpSp>
      <p:grpSp>
        <p:nvGrpSpPr>
          <p:cNvPr id="67" name="Group 66"/>
          <p:cNvGrpSpPr/>
          <p:nvPr/>
        </p:nvGrpSpPr>
        <p:grpSpPr>
          <a:xfrm>
            <a:off x="3242224" y="2743200"/>
            <a:ext cx="2548976" cy="430887"/>
            <a:chOff x="3089824" y="2895600"/>
            <a:chExt cx="2548976" cy="430887"/>
          </a:xfrm>
        </p:grpSpPr>
        <p:sp>
          <p:nvSpPr>
            <p:cNvPr id="15" name="TextBox 35"/>
            <p:cNvSpPr txBox="1">
              <a:spLocks noChangeArrowheads="1"/>
            </p:cNvSpPr>
            <p:nvPr/>
          </p:nvSpPr>
          <p:spPr bwMode="auto">
            <a:xfrm>
              <a:off x="3257031" y="2895600"/>
              <a:ext cx="2381769" cy="430887"/>
            </a:xfrm>
            <a:prstGeom prst="rect">
              <a:avLst/>
            </a:prstGeom>
            <a:noFill/>
            <a:ln w="9525">
              <a:noFill/>
              <a:miter lim="800000"/>
              <a:headEnd/>
              <a:tailEnd/>
            </a:ln>
          </p:spPr>
          <p:txBody>
            <a:bodyPr wrap="square">
              <a:spAutoFit/>
            </a:bodyPr>
            <a:lstStyle/>
            <a:p>
              <a:r>
                <a:rPr lang="en-US" sz="1100" dirty="0" smtClean="0">
                  <a:solidFill>
                    <a:schemeClr val="bg2"/>
                  </a:solidFill>
                </a:rPr>
                <a:t>Commercial off-grid solar and backup power</a:t>
              </a:r>
              <a:endParaRPr lang="en-US" sz="1100" dirty="0">
                <a:solidFill>
                  <a:schemeClr val="bg2"/>
                </a:solidFill>
              </a:endParaRPr>
            </a:p>
          </p:txBody>
        </p:sp>
        <p:pic>
          <p:nvPicPr>
            <p:cNvPr id="16" name="Picture 2"/>
            <p:cNvPicPr>
              <a:picLocks noChangeAspect="1" noChangeArrowheads="1"/>
            </p:cNvPicPr>
            <p:nvPr/>
          </p:nvPicPr>
          <p:blipFill>
            <a:blip r:embed="rId2" cstate="print"/>
            <a:srcRect/>
            <a:stretch>
              <a:fillRect/>
            </a:stretch>
          </p:blipFill>
          <p:spPr bwMode="auto">
            <a:xfrm>
              <a:off x="3089824" y="2993948"/>
              <a:ext cx="207426" cy="234191"/>
            </a:xfrm>
            <a:prstGeom prst="rect">
              <a:avLst/>
            </a:prstGeom>
            <a:noFill/>
            <a:ln w="9525">
              <a:noFill/>
              <a:miter lim="800000"/>
              <a:headEnd/>
              <a:tailEnd/>
            </a:ln>
          </p:spPr>
        </p:pic>
      </p:grpSp>
      <p:grpSp>
        <p:nvGrpSpPr>
          <p:cNvPr id="68" name="Group 67"/>
          <p:cNvGrpSpPr/>
          <p:nvPr/>
        </p:nvGrpSpPr>
        <p:grpSpPr>
          <a:xfrm>
            <a:off x="6547693" y="2743200"/>
            <a:ext cx="1920246" cy="430887"/>
            <a:chOff x="6547693" y="2895600"/>
            <a:chExt cx="1920246" cy="430887"/>
          </a:xfrm>
        </p:grpSpPr>
        <p:sp>
          <p:nvSpPr>
            <p:cNvPr id="18" name="TextBox 35"/>
            <p:cNvSpPr txBox="1">
              <a:spLocks noChangeArrowheads="1"/>
            </p:cNvSpPr>
            <p:nvPr/>
          </p:nvSpPr>
          <p:spPr bwMode="auto">
            <a:xfrm>
              <a:off x="6714900" y="2895600"/>
              <a:ext cx="1753039" cy="430887"/>
            </a:xfrm>
            <a:prstGeom prst="rect">
              <a:avLst/>
            </a:prstGeom>
            <a:noFill/>
            <a:ln w="9525">
              <a:noFill/>
              <a:miter lim="800000"/>
              <a:headEnd/>
              <a:tailEnd/>
            </a:ln>
          </p:spPr>
          <p:txBody>
            <a:bodyPr wrap="square">
              <a:spAutoFit/>
            </a:bodyPr>
            <a:lstStyle/>
            <a:p>
              <a:r>
                <a:rPr lang="en-US" sz="1100" dirty="0" smtClean="0">
                  <a:solidFill>
                    <a:schemeClr val="bg2"/>
                  </a:solidFill>
                </a:rPr>
                <a:t>Remote community</a:t>
              </a:r>
            </a:p>
            <a:p>
              <a:r>
                <a:rPr lang="en-US" sz="1100" dirty="0" smtClean="0">
                  <a:solidFill>
                    <a:schemeClr val="bg2"/>
                  </a:solidFill>
                </a:rPr>
                <a:t>electrification</a:t>
              </a:r>
              <a:endParaRPr lang="en-US" sz="1100" dirty="0">
                <a:solidFill>
                  <a:schemeClr val="bg2"/>
                </a:solidFill>
              </a:endParaRPr>
            </a:p>
          </p:txBody>
        </p:sp>
        <p:pic>
          <p:nvPicPr>
            <p:cNvPr id="19" name="Picture 2"/>
            <p:cNvPicPr>
              <a:picLocks noChangeAspect="1" noChangeArrowheads="1"/>
            </p:cNvPicPr>
            <p:nvPr/>
          </p:nvPicPr>
          <p:blipFill>
            <a:blip r:embed="rId2" cstate="print"/>
            <a:srcRect/>
            <a:stretch>
              <a:fillRect/>
            </a:stretch>
          </p:blipFill>
          <p:spPr bwMode="auto">
            <a:xfrm>
              <a:off x="6547693" y="2993948"/>
              <a:ext cx="207426" cy="234191"/>
            </a:xfrm>
            <a:prstGeom prst="rect">
              <a:avLst/>
            </a:prstGeom>
            <a:noFill/>
            <a:ln w="9525">
              <a:noFill/>
              <a:miter lim="800000"/>
              <a:headEnd/>
              <a:tailEnd/>
            </a:ln>
          </p:spPr>
        </p:pic>
      </p:grpSp>
      <p:sp>
        <p:nvSpPr>
          <p:cNvPr id="24" name="TextBox 35"/>
          <p:cNvSpPr txBox="1">
            <a:spLocks noChangeArrowheads="1"/>
          </p:cNvSpPr>
          <p:nvPr/>
        </p:nvSpPr>
        <p:spPr bwMode="auto">
          <a:xfrm>
            <a:off x="533400" y="4750713"/>
            <a:ext cx="990600" cy="430887"/>
          </a:xfrm>
          <a:prstGeom prst="rect">
            <a:avLst/>
          </a:prstGeom>
          <a:noFill/>
          <a:ln w="9525">
            <a:noFill/>
            <a:miter lim="800000"/>
            <a:headEnd/>
            <a:tailEnd/>
          </a:ln>
        </p:spPr>
        <p:txBody>
          <a:bodyPr wrap="square">
            <a:spAutoFit/>
          </a:bodyPr>
          <a:lstStyle/>
          <a:p>
            <a:r>
              <a:rPr lang="en-US" sz="1100" b="1" dirty="0" smtClean="0">
                <a:solidFill>
                  <a:srgbClr val="4FA600"/>
                </a:solidFill>
              </a:rPr>
              <a:t>Conext SW</a:t>
            </a:r>
          </a:p>
          <a:p>
            <a:r>
              <a:rPr lang="en-US" sz="1100" dirty="0" smtClean="0">
                <a:solidFill>
                  <a:schemeClr val="bg2"/>
                </a:solidFill>
              </a:rPr>
              <a:t>(2.5, 4 kW)</a:t>
            </a:r>
            <a:endParaRPr lang="en-US" sz="1100" dirty="0">
              <a:solidFill>
                <a:schemeClr val="bg2"/>
              </a:solidFill>
            </a:endParaRPr>
          </a:p>
        </p:txBody>
      </p:sp>
      <p:sp>
        <p:nvSpPr>
          <p:cNvPr id="25" name="TextBox 35"/>
          <p:cNvSpPr txBox="1">
            <a:spLocks noChangeArrowheads="1"/>
          </p:cNvSpPr>
          <p:nvPr/>
        </p:nvSpPr>
        <p:spPr bwMode="auto">
          <a:xfrm>
            <a:off x="533400" y="6046113"/>
            <a:ext cx="1066800" cy="430887"/>
          </a:xfrm>
          <a:prstGeom prst="rect">
            <a:avLst/>
          </a:prstGeom>
          <a:noFill/>
          <a:ln w="9525">
            <a:noFill/>
            <a:miter lim="800000"/>
            <a:headEnd/>
            <a:tailEnd/>
          </a:ln>
        </p:spPr>
        <p:txBody>
          <a:bodyPr wrap="square">
            <a:spAutoFit/>
          </a:bodyPr>
          <a:lstStyle/>
          <a:p>
            <a:r>
              <a:rPr lang="en-US" sz="1100" b="1" dirty="0" smtClean="0">
                <a:solidFill>
                  <a:srgbClr val="4FA600"/>
                </a:solidFill>
              </a:rPr>
              <a:t>Conext XW</a:t>
            </a:r>
          </a:p>
          <a:p>
            <a:r>
              <a:rPr lang="en-US" sz="1100" dirty="0" smtClean="0">
                <a:solidFill>
                  <a:schemeClr val="bg2"/>
                </a:solidFill>
              </a:rPr>
              <a:t>(4, 4.5, 6 kW)</a:t>
            </a:r>
            <a:endParaRPr lang="en-US" sz="1100" dirty="0">
              <a:solidFill>
                <a:schemeClr val="bg2"/>
              </a:solidFill>
            </a:endParaRPr>
          </a:p>
        </p:txBody>
      </p:sp>
      <p:sp>
        <p:nvSpPr>
          <p:cNvPr id="28" name="Rounded Rectangle 27"/>
          <p:cNvSpPr/>
          <p:nvPr/>
        </p:nvSpPr>
        <p:spPr bwMode="auto">
          <a:xfrm>
            <a:off x="381000" y="3276600"/>
            <a:ext cx="2438400" cy="3276600"/>
          </a:xfrm>
          <a:prstGeom prst="roundRect">
            <a:avLst>
              <a:gd name="adj" fmla="val 6277"/>
            </a:avLst>
          </a:prstGeom>
          <a:noFill/>
          <a:ln w="12700" cap="flat" cmpd="sng" algn="ctr">
            <a:solidFill>
              <a:srgbClr val="00953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4" name="Round Same Side Corner Rectangle 3"/>
          <p:cNvSpPr/>
          <p:nvPr/>
        </p:nvSpPr>
        <p:spPr bwMode="auto">
          <a:xfrm>
            <a:off x="381000" y="3276600"/>
            <a:ext cx="2438400" cy="457200"/>
          </a:xfrm>
          <a:prstGeom prst="round2SameRect">
            <a:avLst/>
          </a:prstGeom>
          <a:solidFill>
            <a:srgbClr val="4FA600"/>
          </a:solidFill>
          <a:ln w="12700" cap="flat" cmpd="sng" algn="ctr">
            <a:solidFill>
              <a:srgbClr val="4FA6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30" name="TextBox 35"/>
          <p:cNvSpPr txBox="1">
            <a:spLocks noChangeArrowheads="1"/>
          </p:cNvSpPr>
          <p:nvPr/>
        </p:nvSpPr>
        <p:spPr bwMode="auto">
          <a:xfrm>
            <a:off x="381000" y="3289757"/>
            <a:ext cx="2362200" cy="430887"/>
          </a:xfrm>
          <a:prstGeom prst="rect">
            <a:avLst/>
          </a:prstGeom>
          <a:noFill/>
          <a:ln w="9525">
            <a:noFill/>
            <a:miter lim="800000"/>
            <a:headEnd/>
            <a:tailEnd/>
          </a:ln>
        </p:spPr>
        <p:txBody>
          <a:bodyPr wrap="square">
            <a:spAutoFit/>
          </a:bodyPr>
          <a:lstStyle/>
          <a:p>
            <a:r>
              <a:rPr lang="en-US" sz="1100" b="1" dirty="0" smtClean="0">
                <a:solidFill>
                  <a:schemeClr val="bg1"/>
                </a:solidFill>
              </a:rPr>
              <a:t>Inverters/chargers and</a:t>
            </a:r>
          </a:p>
          <a:p>
            <a:r>
              <a:rPr lang="en-US" sz="1100" b="1" dirty="0" smtClean="0">
                <a:solidFill>
                  <a:schemeClr val="bg1"/>
                </a:solidFill>
              </a:rPr>
              <a:t>charge controllers</a:t>
            </a:r>
            <a:endParaRPr lang="en-US" sz="1100" dirty="0">
              <a:solidFill>
                <a:schemeClr val="bg1"/>
              </a:solidFill>
            </a:endParaRPr>
          </a:p>
        </p:txBody>
      </p:sp>
      <p:sp>
        <p:nvSpPr>
          <p:cNvPr id="31" name="Round Same Side Corner Rectangle 30"/>
          <p:cNvSpPr/>
          <p:nvPr/>
        </p:nvSpPr>
        <p:spPr bwMode="auto">
          <a:xfrm>
            <a:off x="2971800" y="3276600"/>
            <a:ext cx="1905000" cy="304800"/>
          </a:xfrm>
          <a:prstGeom prst="round2SameRect">
            <a:avLst/>
          </a:prstGeom>
          <a:solidFill>
            <a:schemeClr val="bg1">
              <a:lumMod val="50000"/>
            </a:schemeClr>
          </a:soli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32" name="Rounded Rectangle 31"/>
          <p:cNvSpPr/>
          <p:nvPr/>
        </p:nvSpPr>
        <p:spPr bwMode="auto">
          <a:xfrm>
            <a:off x="2971800" y="3276600"/>
            <a:ext cx="1905000" cy="3276600"/>
          </a:xfrm>
          <a:prstGeom prst="roundRect">
            <a:avLst>
              <a:gd name="adj" fmla="val 6277"/>
            </a:avLst>
          </a:pr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33" name="TextBox 35"/>
          <p:cNvSpPr txBox="1">
            <a:spLocks noChangeArrowheads="1"/>
          </p:cNvSpPr>
          <p:nvPr/>
        </p:nvSpPr>
        <p:spPr bwMode="auto">
          <a:xfrm>
            <a:off x="3048000" y="3298194"/>
            <a:ext cx="990600" cy="261610"/>
          </a:xfrm>
          <a:prstGeom prst="rect">
            <a:avLst/>
          </a:prstGeom>
          <a:noFill/>
          <a:ln w="9525">
            <a:noFill/>
            <a:miter lim="800000"/>
            <a:headEnd/>
            <a:tailEnd/>
          </a:ln>
        </p:spPr>
        <p:txBody>
          <a:bodyPr wrap="square">
            <a:spAutoFit/>
          </a:bodyPr>
          <a:lstStyle/>
          <a:p>
            <a:r>
              <a:rPr lang="en-US" sz="1100" b="1" dirty="0" smtClean="0">
                <a:solidFill>
                  <a:srgbClr val="FFFFFF"/>
                </a:solidFill>
              </a:rPr>
              <a:t>Monitoring</a:t>
            </a:r>
            <a:endParaRPr lang="en-US" sz="1100" dirty="0">
              <a:solidFill>
                <a:srgbClr val="FFFFFF"/>
              </a:solidFill>
            </a:endParaRPr>
          </a:p>
        </p:txBody>
      </p:sp>
      <p:sp>
        <p:nvSpPr>
          <p:cNvPr id="34" name="Rounded Rectangle 33"/>
          <p:cNvSpPr/>
          <p:nvPr/>
        </p:nvSpPr>
        <p:spPr bwMode="auto">
          <a:xfrm>
            <a:off x="5029200" y="3276600"/>
            <a:ext cx="3581400" cy="3276600"/>
          </a:xfrm>
          <a:prstGeom prst="roundRect">
            <a:avLst>
              <a:gd name="adj" fmla="val 6277"/>
            </a:avLst>
          </a:pr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35" name="Round Same Side Corner Rectangle 34"/>
          <p:cNvSpPr/>
          <p:nvPr/>
        </p:nvSpPr>
        <p:spPr bwMode="auto">
          <a:xfrm>
            <a:off x="5029200" y="3276600"/>
            <a:ext cx="3581400" cy="304800"/>
          </a:xfrm>
          <a:prstGeom prst="round2SameRect">
            <a:avLst/>
          </a:prstGeom>
          <a:solidFill>
            <a:schemeClr val="bg1">
              <a:lumMod val="50000"/>
            </a:schemeClr>
          </a:solid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36" name="TextBox 35"/>
          <p:cNvSpPr txBox="1">
            <a:spLocks noChangeArrowheads="1"/>
          </p:cNvSpPr>
          <p:nvPr/>
        </p:nvSpPr>
        <p:spPr bwMode="auto">
          <a:xfrm>
            <a:off x="5105400" y="3298195"/>
            <a:ext cx="1524000" cy="261610"/>
          </a:xfrm>
          <a:prstGeom prst="rect">
            <a:avLst/>
          </a:prstGeom>
          <a:noFill/>
          <a:ln w="9525">
            <a:noFill/>
            <a:miter lim="800000"/>
            <a:headEnd/>
            <a:tailEnd/>
          </a:ln>
        </p:spPr>
        <p:txBody>
          <a:bodyPr wrap="square">
            <a:spAutoFit/>
          </a:bodyPr>
          <a:lstStyle/>
          <a:p>
            <a:r>
              <a:rPr lang="en-US" sz="1100" b="1" dirty="0" smtClean="0">
                <a:solidFill>
                  <a:srgbClr val="FFFFFF"/>
                </a:solidFill>
              </a:rPr>
              <a:t>Accessories</a:t>
            </a:r>
            <a:endParaRPr lang="en-US" sz="1100" dirty="0">
              <a:solidFill>
                <a:srgbClr val="FFFFFF"/>
              </a:solidFill>
            </a:endParaRPr>
          </a:p>
        </p:txBody>
      </p:sp>
      <p:sp>
        <p:nvSpPr>
          <p:cNvPr id="37" name="TextBox 35"/>
          <p:cNvSpPr txBox="1">
            <a:spLocks noChangeArrowheads="1"/>
          </p:cNvSpPr>
          <p:nvPr/>
        </p:nvSpPr>
        <p:spPr bwMode="auto">
          <a:xfrm>
            <a:off x="4038600" y="3962400"/>
            <a:ext cx="914400" cy="430887"/>
          </a:xfrm>
          <a:prstGeom prst="rect">
            <a:avLst/>
          </a:prstGeom>
          <a:noFill/>
          <a:ln w="9525">
            <a:noFill/>
            <a:miter lim="800000"/>
            <a:headEnd/>
            <a:tailEnd/>
          </a:ln>
        </p:spPr>
        <p:txBody>
          <a:bodyPr wrap="square">
            <a:spAutoFit/>
          </a:bodyPr>
          <a:lstStyle/>
          <a:p>
            <a:r>
              <a:rPr lang="en-US" sz="1100" b="1" dirty="0" smtClean="0">
                <a:solidFill>
                  <a:schemeClr val="bg1">
                    <a:lumMod val="50000"/>
                  </a:schemeClr>
                </a:solidFill>
              </a:rPr>
              <a:t>Conext</a:t>
            </a:r>
          </a:p>
          <a:p>
            <a:r>
              <a:rPr lang="en-US" sz="1100" b="1" dirty="0" smtClean="0">
                <a:solidFill>
                  <a:schemeClr val="bg1">
                    <a:lumMod val="50000"/>
                  </a:schemeClr>
                </a:solidFill>
              </a:rPr>
              <a:t>ComBox</a:t>
            </a:r>
            <a:endParaRPr lang="en-US" sz="1100" dirty="0">
              <a:solidFill>
                <a:schemeClr val="bg1">
                  <a:lumMod val="50000"/>
                </a:schemeClr>
              </a:solidFill>
            </a:endParaRPr>
          </a:p>
        </p:txBody>
      </p:sp>
      <p:cxnSp>
        <p:nvCxnSpPr>
          <p:cNvPr id="38" name="Straight Connector 37"/>
          <p:cNvCxnSpPr/>
          <p:nvPr/>
        </p:nvCxnSpPr>
        <p:spPr bwMode="auto">
          <a:xfrm>
            <a:off x="3200400" y="4343400"/>
            <a:ext cx="0" cy="1752600"/>
          </a:xfrm>
          <a:prstGeom prst="line">
            <a:avLst/>
          </a:prstGeom>
          <a:solidFill>
            <a:schemeClr val="accent1"/>
          </a:solidFill>
          <a:ln w="19050" cap="flat" cmpd="sng" algn="ctr">
            <a:solidFill>
              <a:srgbClr val="A5DBF9"/>
            </a:solidFill>
            <a:prstDash val="solid"/>
            <a:round/>
            <a:headEnd type="none" w="sm" len="sm"/>
            <a:tailEnd type="none" w="sm" len="sm"/>
          </a:ln>
          <a:effectLst/>
        </p:spPr>
      </p:cxnSp>
      <p:cxnSp>
        <p:nvCxnSpPr>
          <p:cNvPr id="39" name="Straight Connector 38"/>
          <p:cNvCxnSpPr/>
          <p:nvPr/>
        </p:nvCxnSpPr>
        <p:spPr bwMode="auto">
          <a:xfrm>
            <a:off x="3200400" y="6096000"/>
            <a:ext cx="381000" cy="0"/>
          </a:xfrm>
          <a:prstGeom prst="line">
            <a:avLst/>
          </a:prstGeom>
          <a:solidFill>
            <a:schemeClr val="accent1"/>
          </a:solidFill>
          <a:ln w="19050" cap="flat" cmpd="sng" algn="ctr">
            <a:solidFill>
              <a:srgbClr val="A5DBF9"/>
            </a:solidFill>
            <a:prstDash val="solid"/>
            <a:round/>
            <a:headEnd type="none" w="sm" len="sm"/>
            <a:tailEnd type="none" w="sm" len="sm"/>
          </a:ln>
          <a:effectLst/>
        </p:spPr>
      </p:cxnSp>
      <p:cxnSp>
        <p:nvCxnSpPr>
          <p:cNvPr id="40" name="Straight Connector 39"/>
          <p:cNvCxnSpPr/>
          <p:nvPr/>
        </p:nvCxnSpPr>
        <p:spPr bwMode="auto">
          <a:xfrm>
            <a:off x="3200400" y="5181600"/>
            <a:ext cx="381000" cy="0"/>
          </a:xfrm>
          <a:prstGeom prst="line">
            <a:avLst/>
          </a:prstGeom>
          <a:solidFill>
            <a:schemeClr val="accent1"/>
          </a:solidFill>
          <a:ln w="19050" cap="flat" cmpd="sng" algn="ctr">
            <a:solidFill>
              <a:srgbClr val="A5DBF9"/>
            </a:solidFill>
            <a:prstDash val="solid"/>
            <a:round/>
            <a:headEnd type="none" w="sm" len="sm"/>
            <a:tailEnd type="none" w="sm" len="sm"/>
          </a:ln>
          <a:effectLst/>
        </p:spPr>
      </p:cxnSp>
      <p:sp>
        <p:nvSpPr>
          <p:cNvPr id="47" name="TextBox 35"/>
          <p:cNvSpPr txBox="1">
            <a:spLocks noChangeArrowheads="1"/>
          </p:cNvSpPr>
          <p:nvPr/>
        </p:nvSpPr>
        <p:spPr bwMode="auto">
          <a:xfrm>
            <a:off x="4953000" y="4572000"/>
            <a:ext cx="1219200" cy="430887"/>
          </a:xfrm>
          <a:prstGeom prst="rect">
            <a:avLst/>
          </a:prstGeom>
          <a:noFill/>
          <a:ln w="9525">
            <a:noFill/>
            <a:miter lim="800000"/>
            <a:headEnd/>
            <a:tailEnd/>
          </a:ln>
        </p:spPr>
        <p:txBody>
          <a:bodyPr wrap="square">
            <a:spAutoFit/>
          </a:bodyPr>
          <a:lstStyle/>
          <a:p>
            <a:pPr algn="ctr"/>
            <a:r>
              <a:rPr lang="en-US" sz="1100" b="1" dirty="0" smtClean="0">
                <a:solidFill>
                  <a:schemeClr val="bg1">
                    <a:lumMod val="50000"/>
                  </a:schemeClr>
                </a:solidFill>
              </a:rPr>
              <a:t>Universal DC</a:t>
            </a:r>
          </a:p>
          <a:p>
            <a:pPr algn="ctr"/>
            <a:r>
              <a:rPr lang="en-US" sz="1100" b="1" dirty="0" smtClean="0">
                <a:solidFill>
                  <a:schemeClr val="bg1">
                    <a:lumMod val="50000"/>
                  </a:schemeClr>
                </a:solidFill>
              </a:rPr>
              <a:t>breaker panel</a:t>
            </a:r>
            <a:endParaRPr lang="en-US" sz="1100" dirty="0">
              <a:solidFill>
                <a:schemeClr val="bg1">
                  <a:lumMod val="50000"/>
                </a:schemeClr>
              </a:solidFill>
            </a:endParaRPr>
          </a:p>
        </p:txBody>
      </p:sp>
      <p:sp>
        <p:nvSpPr>
          <p:cNvPr id="48" name="TextBox 35"/>
          <p:cNvSpPr txBox="1">
            <a:spLocks noChangeArrowheads="1"/>
          </p:cNvSpPr>
          <p:nvPr/>
        </p:nvSpPr>
        <p:spPr bwMode="auto">
          <a:xfrm>
            <a:off x="6019800" y="4572000"/>
            <a:ext cx="1333500" cy="430887"/>
          </a:xfrm>
          <a:prstGeom prst="rect">
            <a:avLst/>
          </a:prstGeom>
          <a:noFill/>
          <a:ln w="9525">
            <a:noFill/>
            <a:miter lim="800000"/>
            <a:headEnd/>
            <a:tailEnd/>
          </a:ln>
        </p:spPr>
        <p:txBody>
          <a:bodyPr wrap="square">
            <a:spAutoFit/>
          </a:bodyPr>
          <a:lstStyle/>
          <a:p>
            <a:pPr algn="ctr"/>
            <a:r>
              <a:rPr lang="en-US" sz="1100" b="1" dirty="0" smtClean="0">
                <a:solidFill>
                  <a:schemeClr val="bg1">
                    <a:lumMod val="50000"/>
                  </a:schemeClr>
                </a:solidFill>
              </a:rPr>
              <a:t>AC breaker panel</a:t>
            </a:r>
          </a:p>
          <a:p>
            <a:pPr algn="ctr"/>
            <a:r>
              <a:rPr lang="en-US" sz="1100" b="1" dirty="0" smtClean="0">
                <a:solidFill>
                  <a:schemeClr val="bg1">
                    <a:lumMod val="50000"/>
                  </a:schemeClr>
                </a:solidFill>
              </a:rPr>
              <a:t>(120/240 V)</a:t>
            </a:r>
            <a:endParaRPr lang="en-US" sz="1100" dirty="0">
              <a:solidFill>
                <a:schemeClr val="bg1">
                  <a:lumMod val="50000"/>
                </a:schemeClr>
              </a:solidFill>
            </a:endParaRPr>
          </a:p>
        </p:txBody>
      </p:sp>
      <p:sp>
        <p:nvSpPr>
          <p:cNvPr id="49" name="TextBox 35"/>
          <p:cNvSpPr txBox="1">
            <a:spLocks noChangeArrowheads="1"/>
          </p:cNvSpPr>
          <p:nvPr/>
        </p:nvSpPr>
        <p:spPr bwMode="auto">
          <a:xfrm>
            <a:off x="5029200" y="5943600"/>
            <a:ext cx="1219200" cy="430887"/>
          </a:xfrm>
          <a:prstGeom prst="rect">
            <a:avLst/>
          </a:prstGeom>
          <a:noFill/>
          <a:ln w="9525">
            <a:noFill/>
            <a:miter lim="800000"/>
            <a:headEnd/>
            <a:tailEnd/>
          </a:ln>
        </p:spPr>
        <p:txBody>
          <a:bodyPr wrap="square">
            <a:spAutoFit/>
          </a:bodyPr>
          <a:lstStyle/>
          <a:p>
            <a:pPr algn="ctr"/>
            <a:r>
              <a:rPr lang="en-US" sz="1100" b="1" dirty="0" smtClean="0">
                <a:solidFill>
                  <a:schemeClr val="bg1">
                    <a:lumMod val="50000"/>
                  </a:schemeClr>
                </a:solidFill>
              </a:rPr>
              <a:t>System Control</a:t>
            </a:r>
          </a:p>
          <a:p>
            <a:pPr algn="ctr"/>
            <a:r>
              <a:rPr lang="en-US" sz="1100" b="1" dirty="0" smtClean="0">
                <a:solidFill>
                  <a:schemeClr val="bg1">
                    <a:lumMod val="50000"/>
                  </a:schemeClr>
                </a:solidFill>
              </a:rPr>
              <a:t>Panel (SCP)</a:t>
            </a:r>
            <a:endParaRPr lang="en-US" sz="1100" dirty="0">
              <a:solidFill>
                <a:schemeClr val="bg1">
                  <a:lumMod val="50000"/>
                </a:schemeClr>
              </a:solidFill>
            </a:endParaRPr>
          </a:p>
        </p:txBody>
      </p:sp>
      <p:sp>
        <p:nvSpPr>
          <p:cNvPr id="51" name="TextBox 35"/>
          <p:cNvSpPr txBox="1">
            <a:spLocks noChangeArrowheads="1"/>
          </p:cNvSpPr>
          <p:nvPr/>
        </p:nvSpPr>
        <p:spPr bwMode="auto">
          <a:xfrm>
            <a:off x="6019800" y="5943600"/>
            <a:ext cx="1371600" cy="600164"/>
          </a:xfrm>
          <a:prstGeom prst="rect">
            <a:avLst/>
          </a:prstGeom>
          <a:noFill/>
          <a:ln w="9525">
            <a:noFill/>
            <a:miter lim="800000"/>
            <a:headEnd/>
            <a:tailEnd/>
          </a:ln>
        </p:spPr>
        <p:txBody>
          <a:bodyPr wrap="square">
            <a:spAutoFit/>
          </a:bodyPr>
          <a:lstStyle/>
          <a:p>
            <a:pPr algn="ctr"/>
            <a:r>
              <a:rPr lang="en-US" sz="1100" b="1" dirty="0" smtClean="0">
                <a:solidFill>
                  <a:schemeClr val="bg1">
                    <a:lumMod val="50000"/>
                  </a:schemeClr>
                </a:solidFill>
              </a:rPr>
              <a:t>Automatic Generator Start (AGS)</a:t>
            </a:r>
            <a:endParaRPr lang="en-US" sz="1100" dirty="0">
              <a:solidFill>
                <a:schemeClr val="bg1">
                  <a:lumMod val="50000"/>
                </a:schemeClr>
              </a:solidFill>
            </a:endParaRPr>
          </a:p>
        </p:txBody>
      </p:sp>
      <p:sp>
        <p:nvSpPr>
          <p:cNvPr id="52" name="TextBox 35"/>
          <p:cNvSpPr txBox="1">
            <a:spLocks noChangeArrowheads="1"/>
          </p:cNvSpPr>
          <p:nvPr/>
        </p:nvSpPr>
        <p:spPr bwMode="auto">
          <a:xfrm>
            <a:off x="7162800" y="5943600"/>
            <a:ext cx="1524000" cy="600164"/>
          </a:xfrm>
          <a:prstGeom prst="rect">
            <a:avLst/>
          </a:prstGeom>
          <a:noFill/>
          <a:ln w="9525">
            <a:noFill/>
            <a:miter lim="800000"/>
            <a:headEnd/>
            <a:tailEnd/>
          </a:ln>
        </p:spPr>
        <p:txBody>
          <a:bodyPr wrap="square">
            <a:spAutoFit/>
          </a:bodyPr>
          <a:lstStyle/>
          <a:p>
            <a:pPr algn="ctr"/>
            <a:r>
              <a:rPr lang="en-US" sz="1100" b="1" dirty="0" smtClean="0">
                <a:solidFill>
                  <a:schemeClr val="bg1">
                    <a:lumMod val="50000"/>
                  </a:schemeClr>
                </a:solidFill>
              </a:rPr>
              <a:t>XW Power Distribution Panel</a:t>
            </a:r>
          </a:p>
          <a:p>
            <a:pPr algn="ctr"/>
            <a:r>
              <a:rPr lang="en-US" sz="1100" b="1" dirty="0" smtClean="0">
                <a:solidFill>
                  <a:schemeClr val="bg1">
                    <a:lumMod val="50000"/>
                  </a:schemeClr>
                </a:solidFill>
              </a:rPr>
              <a:t>(PDP)</a:t>
            </a:r>
            <a:endParaRPr lang="en-US" sz="1100" dirty="0">
              <a:solidFill>
                <a:schemeClr val="bg1">
                  <a:lumMod val="50000"/>
                </a:schemeClr>
              </a:solidFill>
            </a:endParaRPr>
          </a:p>
        </p:txBody>
      </p:sp>
      <p:sp>
        <p:nvSpPr>
          <p:cNvPr id="61" name="TextBox 35"/>
          <p:cNvSpPr txBox="1">
            <a:spLocks noChangeArrowheads="1"/>
          </p:cNvSpPr>
          <p:nvPr/>
        </p:nvSpPr>
        <p:spPr bwMode="auto">
          <a:xfrm>
            <a:off x="7239000" y="4572000"/>
            <a:ext cx="1371600" cy="430887"/>
          </a:xfrm>
          <a:prstGeom prst="rect">
            <a:avLst/>
          </a:prstGeom>
          <a:noFill/>
          <a:ln w="9525">
            <a:noFill/>
            <a:miter lim="800000"/>
            <a:headEnd/>
            <a:tailEnd/>
          </a:ln>
        </p:spPr>
        <p:txBody>
          <a:bodyPr wrap="square">
            <a:spAutoFit/>
          </a:bodyPr>
          <a:lstStyle/>
          <a:p>
            <a:pPr algn="ctr"/>
            <a:r>
              <a:rPr lang="en-US" sz="1100" b="1" dirty="0" smtClean="0">
                <a:solidFill>
                  <a:schemeClr val="bg1">
                    <a:lumMod val="50000"/>
                  </a:schemeClr>
                </a:solidFill>
              </a:rPr>
              <a:t>AC breaker panel (230 V)</a:t>
            </a:r>
            <a:endParaRPr lang="en-US" sz="1100" dirty="0">
              <a:solidFill>
                <a:schemeClr val="bg1">
                  <a:lumMod val="50000"/>
                </a:schemeClr>
              </a:solidFill>
            </a:endParaRPr>
          </a:p>
        </p:txBody>
      </p:sp>
      <p:pic>
        <p:nvPicPr>
          <p:cNvPr id="62" name="Picture 61" descr="Residential Off-grid solar with Battery Backup copy.png"/>
          <p:cNvPicPr>
            <a:picLocks noChangeAspect="1"/>
          </p:cNvPicPr>
          <p:nvPr/>
        </p:nvPicPr>
        <p:blipFill>
          <a:blip r:embed="rId3" cstate="print"/>
          <a:stretch>
            <a:fillRect/>
          </a:stretch>
        </p:blipFill>
        <p:spPr>
          <a:xfrm>
            <a:off x="685800" y="1553382"/>
            <a:ext cx="1558369" cy="1036562"/>
          </a:xfrm>
          <a:prstGeom prst="rect">
            <a:avLst/>
          </a:prstGeom>
        </p:spPr>
      </p:pic>
      <p:pic>
        <p:nvPicPr>
          <p:cNvPr id="64" name="Picture 63" descr="Community Electrification copy.png"/>
          <p:cNvPicPr>
            <a:picLocks noChangeAspect="1"/>
          </p:cNvPicPr>
          <p:nvPr/>
        </p:nvPicPr>
        <p:blipFill>
          <a:blip r:embed="rId4" cstate="print"/>
          <a:stretch>
            <a:fillRect/>
          </a:stretch>
        </p:blipFill>
        <p:spPr>
          <a:xfrm>
            <a:off x="6553200" y="1447800"/>
            <a:ext cx="1905000" cy="1247727"/>
          </a:xfrm>
          <a:prstGeom prst="rect">
            <a:avLst/>
          </a:prstGeom>
        </p:spPr>
      </p:pic>
      <p:pic>
        <p:nvPicPr>
          <p:cNvPr id="66" name="Picture 65" descr="Commercial Off-grid solar with Battery Backup copy.png"/>
          <p:cNvPicPr>
            <a:picLocks noChangeAspect="1"/>
          </p:cNvPicPr>
          <p:nvPr/>
        </p:nvPicPr>
        <p:blipFill>
          <a:blip r:embed="rId5" cstate="print"/>
          <a:stretch>
            <a:fillRect/>
          </a:stretch>
        </p:blipFill>
        <p:spPr>
          <a:xfrm>
            <a:off x="3352800" y="1500163"/>
            <a:ext cx="1889814" cy="1143000"/>
          </a:xfrm>
          <a:prstGeom prst="rect">
            <a:avLst/>
          </a:prstGeom>
        </p:spPr>
      </p:pic>
      <p:sp>
        <p:nvSpPr>
          <p:cNvPr id="69" name="TextBox 35"/>
          <p:cNvSpPr txBox="1">
            <a:spLocks noChangeArrowheads="1"/>
          </p:cNvSpPr>
          <p:nvPr/>
        </p:nvSpPr>
        <p:spPr bwMode="auto">
          <a:xfrm>
            <a:off x="2133600" y="6019800"/>
            <a:ext cx="685800" cy="430887"/>
          </a:xfrm>
          <a:prstGeom prst="rect">
            <a:avLst/>
          </a:prstGeom>
          <a:noFill/>
          <a:ln w="9525">
            <a:noFill/>
            <a:miter lim="800000"/>
            <a:headEnd/>
            <a:tailEnd/>
          </a:ln>
        </p:spPr>
        <p:txBody>
          <a:bodyPr wrap="square">
            <a:spAutoFit/>
          </a:bodyPr>
          <a:lstStyle/>
          <a:p>
            <a:r>
              <a:rPr lang="en-US" sz="1100" b="1" dirty="0" smtClean="0">
                <a:solidFill>
                  <a:srgbClr val="4FA600"/>
                </a:solidFill>
              </a:rPr>
              <a:t>MPPT</a:t>
            </a:r>
          </a:p>
          <a:p>
            <a:r>
              <a:rPr lang="en-US" sz="1100" b="1" dirty="0" smtClean="0">
                <a:solidFill>
                  <a:srgbClr val="4FA600"/>
                </a:solidFill>
              </a:rPr>
              <a:t>80 600</a:t>
            </a:r>
            <a:endParaRPr lang="en-US" sz="1100" dirty="0">
              <a:solidFill>
                <a:schemeClr val="bg2"/>
              </a:solidFill>
            </a:endParaRPr>
          </a:p>
        </p:txBody>
      </p:sp>
      <p:sp>
        <p:nvSpPr>
          <p:cNvPr id="70" name="TextBox 35"/>
          <p:cNvSpPr txBox="1">
            <a:spLocks noChangeArrowheads="1"/>
          </p:cNvSpPr>
          <p:nvPr/>
        </p:nvSpPr>
        <p:spPr bwMode="auto">
          <a:xfrm>
            <a:off x="1447800" y="5512713"/>
            <a:ext cx="685800" cy="430887"/>
          </a:xfrm>
          <a:prstGeom prst="rect">
            <a:avLst/>
          </a:prstGeom>
          <a:noFill/>
          <a:ln w="9525">
            <a:noFill/>
            <a:miter lim="800000"/>
            <a:headEnd/>
            <a:tailEnd/>
          </a:ln>
        </p:spPr>
        <p:txBody>
          <a:bodyPr wrap="square">
            <a:spAutoFit/>
          </a:bodyPr>
          <a:lstStyle/>
          <a:p>
            <a:r>
              <a:rPr lang="en-US" sz="1100" b="1" dirty="0" smtClean="0">
                <a:solidFill>
                  <a:srgbClr val="4FA600"/>
                </a:solidFill>
              </a:rPr>
              <a:t>MPPT </a:t>
            </a:r>
          </a:p>
          <a:p>
            <a:r>
              <a:rPr lang="en-US" sz="1100" b="1" dirty="0" smtClean="0">
                <a:solidFill>
                  <a:srgbClr val="4FA600"/>
                </a:solidFill>
              </a:rPr>
              <a:t>60 150</a:t>
            </a:r>
            <a:endParaRPr lang="en-US" sz="1100" dirty="0">
              <a:solidFill>
                <a:schemeClr val="bg2"/>
              </a:solidFill>
            </a:endParaRPr>
          </a:p>
        </p:txBody>
      </p:sp>
      <p:sp>
        <p:nvSpPr>
          <p:cNvPr id="71" name="TextBox 35"/>
          <p:cNvSpPr txBox="1">
            <a:spLocks noChangeArrowheads="1"/>
          </p:cNvSpPr>
          <p:nvPr/>
        </p:nvSpPr>
        <p:spPr bwMode="auto">
          <a:xfrm>
            <a:off x="1634632" y="4419600"/>
            <a:ext cx="838200" cy="261610"/>
          </a:xfrm>
          <a:prstGeom prst="rect">
            <a:avLst/>
          </a:prstGeom>
          <a:noFill/>
          <a:ln w="9525">
            <a:noFill/>
            <a:miter lim="800000"/>
            <a:headEnd/>
            <a:tailEnd/>
          </a:ln>
        </p:spPr>
        <p:txBody>
          <a:bodyPr wrap="square">
            <a:spAutoFit/>
          </a:bodyPr>
          <a:lstStyle/>
          <a:p>
            <a:r>
              <a:rPr lang="en-US" sz="1100" b="1" dirty="0" smtClean="0">
                <a:solidFill>
                  <a:srgbClr val="4FA600"/>
                </a:solidFill>
              </a:rPr>
              <a:t>C12 / C60</a:t>
            </a:r>
            <a:endParaRPr lang="en-US" sz="1100" dirty="0">
              <a:solidFill>
                <a:schemeClr val="bg2"/>
              </a:solidFill>
            </a:endParaRPr>
          </a:p>
        </p:txBody>
      </p:sp>
      <p:pic>
        <p:nvPicPr>
          <p:cNvPr id="74" name="Picture 73" descr="Conext SW_ns.png"/>
          <p:cNvPicPr>
            <a:picLocks noChangeAspect="1"/>
          </p:cNvPicPr>
          <p:nvPr/>
        </p:nvPicPr>
        <p:blipFill>
          <a:blip r:embed="rId6" cstate="print"/>
          <a:stretch>
            <a:fillRect/>
          </a:stretch>
        </p:blipFill>
        <p:spPr>
          <a:xfrm>
            <a:off x="533400" y="3886200"/>
            <a:ext cx="914400" cy="914400"/>
          </a:xfrm>
          <a:prstGeom prst="rect">
            <a:avLst/>
          </a:prstGeom>
        </p:spPr>
      </p:pic>
      <p:pic>
        <p:nvPicPr>
          <p:cNvPr id="75" name="Picture 74" descr="conextxw4_ns.png"/>
          <p:cNvPicPr>
            <a:picLocks noChangeAspect="1"/>
          </p:cNvPicPr>
          <p:nvPr/>
        </p:nvPicPr>
        <p:blipFill>
          <a:blip r:embed="rId7" cstate="print"/>
          <a:stretch>
            <a:fillRect/>
          </a:stretch>
        </p:blipFill>
        <p:spPr>
          <a:xfrm>
            <a:off x="457200" y="5257800"/>
            <a:ext cx="914400" cy="914400"/>
          </a:xfrm>
          <a:prstGeom prst="rect">
            <a:avLst/>
          </a:prstGeom>
        </p:spPr>
      </p:pic>
      <p:pic>
        <p:nvPicPr>
          <p:cNvPr id="76" name="Picture 75" descr="MPPT 80 600_ns.png"/>
          <p:cNvPicPr>
            <a:picLocks noChangeAspect="1"/>
          </p:cNvPicPr>
          <p:nvPr/>
        </p:nvPicPr>
        <p:blipFill>
          <a:blip r:embed="rId8" cstate="print"/>
          <a:stretch>
            <a:fillRect/>
          </a:stretch>
        </p:blipFill>
        <p:spPr>
          <a:xfrm flipH="1">
            <a:off x="2209800" y="4953000"/>
            <a:ext cx="375789" cy="990600"/>
          </a:xfrm>
          <a:prstGeom prst="rect">
            <a:avLst/>
          </a:prstGeom>
        </p:spPr>
      </p:pic>
      <p:pic>
        <p:nvPicPr>
          <p:cNvPr id="77" name="Picture 76" descr="C12_layers_ns.png"/>
          <p:cNvPicPr>
            <a:picLocks noChangeAspect="1"/>
          </p:cNvPicPr>
          <p:nvPr/>
        </p:nvPicPr>
        <p:blipFill>
          <a:blip r:embed="rId9" cstate="print"/>
          <a:stretch>
            <a:fillRect/>
          </a:stretch>
        </p:blipFill>
        <p:spPr>
          <a:xfrm>
            <a:off x="1634632" y="3810000"/>
            <a:ext cx="956168" cy="676662"/>
          </a:xfrm>
          <a:prstGeom prst="rect">
            <a:avLst/>
          </a:prstGeom>
        </p:spPr>
      </p:pic>
      <p:pic>
        <p:nvPicPr>
          <p:cNvPr id="78" name="Picture 77" descr="MPPT 60 150_ns.png"/>
          <p:cNvPicPr>
            <a:picLocks noChangeAspect="1"/>
          </p:cNvPicPr>
          <p:nvPr/>
        </p:nvPicPr>
        <p:blipFill>
          <a:blip r:embed="rId10" cstate="print"/>
          <a:stretch>
            <a:fillRect/>
          </a:stretch>
        </p:blipFill>
        <p:spPr>
          <a:xfrm>
            <a:off x="1523999" y="4800600"/>
            <a:ext cx="410746" cy="731520"/>
          </a:xfrm>
          <a:prstGeom prst="rect">
            <a:avLst/>
          </a:prstGeom>
        </p:spPr>
      </p:pic>
      <p:pic>
        <p:nvPicPr>
          <p:cNvPr id="80" name="Picture 79" descr="ComBox_ns.png"/>
          <p:cNvPicPr>
            <a:picLocks noChangeAspect="1"/>
          </p:cNvPicPr>
          <p:nvPr/>
        </p:nvPicPr>
        <p:blipFill>
          <a:blip r:embed="rId11" cstate="print"/>
          <a:stretch>
            <a:fillRect/>
          </a:stretch>
        </p:blipFill>
        <p:spPr>
          <a:xfrm>
            <a:off x="2924519" y="3733800"/>
            <a:ext cx="1190281" cy="996699"/>
          </a:xfrm>
          <a:prstGeom prst="rect">
            <a:avLst/>
          </a:prstGeom>
        </p:spPr>
      </p:pic>
      <p:pic>
        <p:nvPicPr>
          <p:cNvPr id="81" name="Picture 80" descr="0038.png"/>
          <p:cNvPicPr>
            <a:picLocks noChangeAspect="1"/>
          </p:cNvPicPr>
          <p:nvPr/>
        </p:nvPicPr>
        <p:blipFill>
          <a:blip r:embed="rId12" cstate="print"/>
          <a:srcRect l="11719" r="12110" b="25000"/>
          <a:stretch>
            <a:fillRect/>
          </a:stretch>
        </p:blipFill>
        <p:spPr>
          <a:xfrm>
            <a:off x="3429000" y="4724401"/>
            <a:ext cx="1263015" cy="777240"/>
          </a:xfrm>
          <a:prstGeom prst="rect">
            <a:avLst/>
          </a:prstGeom>
          <a:ln w="3175">
            <a:solidFill>
              <a:schemeClr val="bg1">
                <a:lumMod val="75000"/>
              </a:schemeClr>
            </a:solidFill>
          </a:ln>
        </p:spPr>
      </p:pic>
      <p:pic>
        <p:nvPicPr>
          <p:cNvPr id="82" name="Picture 81" descr="0039.png"/>
          <p:cNvPicPr>
            <a:picLocks noChangeAspect="1"/>
          </p:cNvPicPr>
          <p:nvPr/>
        </p:nvPicPr>
        <p:blipFill>
          <a:blip r:embed="rId13" cstate="print"/>
          <a:srcRect l="12891" r="12891" b="25000"/>
          <a:stretch>
            <a:fillRect/>
          </a:stretch>
        </p:blipFill>
        <p:spPr>
          <a:xfrm>
            <a:off x="3429000" y="5638800"/>
            <a:ext cx="1230628" cy="777240"/>
          </a:xfrm>
          <a:prstGeom prst="rect">
            <a:avLst/>
          </a:prstGeom>
          <a:ln>
            <a:solidFill>
              <a:schemeClr val="bg1">
                <a:lumMod val="75000"/>
              </a:schemeClr>
            </a:solidFill>
          </a:ln>
        </p:spPr>
      </p:pic>
      <p:pic>
        <p:nvPicPr>
          <p:cNvPr id="50" name="Picture 49" descr="universaldcbreaker1.png"/>
          <p:cNvPicPr>
            <a:picLocks noChangeAspect="1"/>
          </p:cNvPicPr>
          <p:nvPr/>
        </p:nvPicPr>
        <p:blipFill>
          <a:blip r:embed="rId14" cstate="print"/>
          <a:srcRect l="21429" t="14286" r="21428" b="7143"/>
          <a:stretch>
            <a:fillRect/>
          </a:stretch>
        </p:blipFill>
        <p:spPr>
          <a:xfrm>
            <a:off x="5181600" y="3733800"/>
            <a:ext cx="609600" cy="838200"/>
          </a:xfrm>
          <a:prstGeom prst="rect">
            <a:avLst/>
          </a:prstGeom>
        </p:spPr>
      </p:pic>
      <p:pic>
        <p:nvPicPr>
          <p:cNvPr id="53" name="Picture 52" descr="AC switch gear_124V.png"/>
          <p:cNvPicPr>
            <a:picLocks noChangeAspect="1"/>
          </p:cNvPicPr>
          <p:nvPr/>
        </p:nvPicPr>
        <p:blipFill>
          <a:blip r:embed="rId15" cstate="print"/>
          <a:srcRect l="17778" t="27778" r="3333" b="32222"/>
          <a:stretch>
            <a:fillRect/>
          </a:stretch>
        </p:blipFill>
        <p:spPr>
          <a:xfrm>
            <a:off x="6269567" y="4004256"/>
            <a:ext cx="969433" cy="491544"/>
          </a:xfrm>
          <a:prstGeom prst="rect">
            <a:avLst/>
          </a:prstGeom>
        </p:spPr>
      </p:pic>
      <p:pic>
        <p:nvPicPr>
          <p:cNvPr id="54" name="Picture 53" descr="AC switch gear.png"/>
          <p:cNvPicPr>
            <a:picLocks noChangeAspect="1"/>
          </p:cNvPicPr>
          <p:nvPr/>
        </p:nvPicPr>
        <p:blipFill>
          <a:blip r:embed="rId16" cstate="print"/>
          <a:srcRect l="25833" t="22500" r="26667" b="18750"/>
          <a:stretch>
            <a:fillRect/>
          </a:stretch>
        </p:blipFill>
        <p:spPr>
          <a:xfrm>
            <a:off x="7467600" y="3733800"/>
            <a:ext cx="990600" cy="816810"/>
          </a:xfrm>
          <a:prstGeom prst="rect">
            <a:avLst/>
          </a:prstGeom>
        </p:spPr>
      </p:pic>
      <p:pic>
        <p:nvPicPr>
          <p:cNvPr id="55" name="Picture 54" descr="SCP.png"/>
          <p:cNvPicPr>
            <a:picLocks noChangeAspect="1"/>
          </p:cNvPicPr>
          <p:nvPr/>
        </p:nvPicPr>
        <p:blipFill>
          <a:blip r:embed="rId17" cstate="print"/>
          <a:srcRect l="17778" t="23333" r="14444" b="17778"/>
          <a:stretch>
            <a:fillRect/>
          </a:stretch>
        </p:blipFill>
        <p:spPr>
          <a:xfrm>
            <a:off x="5181600" y="5181600"/>
            <a:ext cx="838200" cy="728272"/>
          </a:xfrm>
          <a:prstGeom prst="rect">
            <a:avLst/>
          </a:prstGeom>
        </p:spPr>
      </p:pic>
      <p:pic>
        <p:nvPicPr>
          <p:cNvPr id="56" name="Picture 55" descr="Re_brand_AGS_layers.png"/>
          <p:cNvPicPr>
            <a:picLocks noChangeAspect="1"/>
          </p:cNvPicPr>
          <p:nvPr/>
        </p:nvPicPr>
        <p:blipFill>
          <a:blip r:embed="rId18" cstate="print"/>
          <a:srcRect l="14167" t="7500" r="11667" b="17500"/>
          <a:stretch>
            <a:fillRect/>
          </a:stretch>
        </p:blipFill>
        <p:spPr>
          <a:xfrm>
            <a:off x="6334760" y="5300272"/>
            <a:ext cx="904240" cy="609600"/>
          </a:xfrm>
          <a:prstGeom prst="rect">
            <a:avLst/>
          </a:prstGeom>
        </p:spPr>
      </p:pic>
      <p:pic>
        <p:nvPicPr>
          <p:cNvPr id="57" name="Picture 56" descr="PDP_ns.png"/>
          <p:cNvPicPr>
            <a:picLocks noChangeAspect="1"/>
          </p:cNvPicPr>
          <p:nvPr/>
        </p:nvPicPr>
        <p:blipFill>
          <a:blip r:embed="rId19" cstate="print"/>
          <a:srcRect l="32222" t="10000" r="22222" b="10000"/>
          <a:stretch>
            <a:fillRect/>
          </a:stretch>
        </p:blipFill>
        <p:spPr>
          <a:xfrm>
            <a:off x="7696200" y="5071672"/>
            <a:ext cx="477309" cy="8382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renoble Bonne Energy (2).jpg"/>
          <p:cNvPicPr>
            <a:picLocks noChangeAspect="1"/>
          </p:cNvPicPr>
          <p:nvPr/>
        </p:nvPicPr>
        <p:blipFill>
          <a:blip r:embed="rId2" cstate="print"/>
          <a:srcRect r="13978" b="3226"/>
          <a:stretch>
            <a:fillRect/>
          </a:stretch>
        </p:blipFill>
        <p:spPr>
          <a:xfrm>
            <a:off x="0" y="0"/>
            <a:ext cx="9144000" cy="6858000"/>
          </a:xfrm>
          <a:prstGeom prst="rect">
            <a:avLst/>
          </a:prstGeom>
        </p:spPr>
      </p:pic>
      <p:sp>
        <p:nvSpPr>
          <p:cNvPr id="5" name="Rectangle 4"/>
          <p:cNvSpPr/>
          <p:nvPr/>
        </p:nvSpPr>
        <p:spPr bwMode="auto">
          <a:xfrm>
            <a:off x="0" y="5867400"/>
            <a:ext cx="9144000" cy="990600"/>
          </a:xfrm>
          <a:prstGeom prst="rect">
            <a:avLst/>
          </a:prstGeom>
          <a:gradFill flip="none" rotWithShape="1">
            <a:gsLst>
              <a:gs pos="0">
                <a:schemeClr val="bg1"/>
              </a:gs>
              <a:gs pos="50000">
                <a:schemeClr val="bg1">
                  <a:alpha val="0"/>
                </a:schemeClr>
              </a:gs>
            </a:gsLst>
            <a:lin ang="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charset="0"/>
            </a:endParaRPr>
          </a:p>
        </p:txBody>
      </p:sp>
      <p:sp>
        <p:nvSpPr>
          <p:cNvPr id="19" name="TextBox 35"/>
          <p:cNvSpPr txBox="1">
            <a:spLocks noChangeArrowheads="1"/>
          </p:cNvSpPr>
          <p:nvPr/>
        </p:nvSpPr>
        <p:spPr bwMode="auto">
          <a:xfrm>
            <a:off x="381000" y="6059269"/>
            <a:ext cx="1828800" cy="646331"/>
          </a:xfrm>
          <a:prstGeom prst="rect">
            <a:avLst/>
          </a:prstGeom>
          <a:noFill/>
          <a:ln w="9525">
            <a:noFill/>
            <a:miter lim="800000"/>
            <a:headEnd/>
            <a:tailEnd/>
          </a:ln>
        </p:spPr>
        <p:txBody>
          <a:bodyPr wrap="square">
            <a:spAutoFit/>
          </a:bodyPr>
          <a:lstStyle/>
          <a:p>
            <a:r>
              <a:rPr lang="en-US" sz="1400" b="1" dirty="0" smtClean="0">
                <a:solidFill>
                  <a:schemeClr val="bg2"/>
                </a:solidFill>
              </a:rPr>
              <a:t>Grenoble, France</a:t>
            </a:r>
          </a:p>
          <a:p>
            <a:r>
              <a:rPr lang="en-US" sz="1100" b="1" dirty="0" smtClean="0">
                <a:solidFill>
                  <a:schemeClr val="bg2"/>
                </a:solidFill>
              </a:rPr>
              <a:t>Commercial rooftop</a:t>
            </a:r>
          </a:p>
          <a:p>
            <a:r>
              <a:rPr lang="en-US" sz="1100" b="1" dirty="0" smtClean="0">
                <a:solidFill>
                  <a:schemeClr val="bg2"/>
                </a:solidFill>
              </a:rPr>
              <a:t>50 </a:t>
            </a:r>
            <a:r>
              <a:rPr lang="en-US" sz="1100" b="1" dirty="0" err="1" smtClean="0">
                <a:solidFill>
                  <a:schemeClr val="bg2"/>
                </a:solidFill>
              </a:rPr>
              <a:t>kWp</a:t>
            </a:r>
            <a:endParaRPr lang="en-US" sz="1100" b="1" dirty="0">
              <a:solidFill>
                <a:schemeClr val="bg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6520118" cy="892552"/>
          </a:xfrm>
          <a:prstGeom prst="rect">
            <a:avLst/>
          </a:prstGeom>
          <a:noFill/>
        </p:spPr>
        <p:txBody>
          <a:bodyPr wrap="none" rtlCol="0">
            <a:spAutoFit/>
          </a:bodyPr>
          <a:lstStyle/>
          <a:p>
            <a:endParaRPr lang="en-US" sz="2600" b="1" dirty="0" smtClean="0">
              <a:solidFill>
                <a:srgbClr val="009530"/>
              </a:solidFill>
            </a:endParaRPr>
          </a:p>
          <a:p>
            <a:r>
              <a:rPr lang="en-US" sz="2600" b="1" dirty="0" smtClean="0">
                <a:solidFill>
                  <a:srgbClr val="009530"/>
                </a:solidFill>
              </a:rPr>
              <a:t>Conext RL </a:t>
            </a:r>
            <a:r>
              <a:rPr lang="en-US" sz="2600" b="1" dirty="0" smtClean="0">
                <a:solidFill>
                  <a:schemeClr val="bg2"/>
                </a:solidFill>
              </a:rPr>
              <a:t>single-phase grid-tie inverter</a:t>
            </a:r>
            <a:endParaRPr lang="en-US" sz="2600" b="1" dirty="0">
              <a:solidFill>
                <a:schemeClr val="bg2"/>
              </a:solidFill>
            </a:endParaRPr>
          </a:p>
        </p:txBody>
      </p:sp>
      <p:cxnSp>
        <p:nvCxnSpPr>
          <p:cNvPr id="5" name="Straight Connector 4"/>
          <p:cNvCxnSpPr/>
          <p:nvPr/>
        </p:nvCxnSpPr>
        <p:spPr bwMode="auto">
          <a:xfrm>
            <a:off x="457200" y="1295400"/>
            <a:ext cx="8305800" cy="0"/>
          </a:xfrm>
          <a:prstGeom prst="line">
            <a:avLst/>
          </a:prstGeom>
          <a:solidFill>
            <a:schemeClr val="accent1"/>
          </a:solidFill>
          <a:ln w="12700" cap="flat" cmpd="sng" algn="ctr">
            <a:solidFill>
              <a:schemeClr val="bg2">
                <a:lumMod val="60000"/>
                <a:lumOff val="40000"/>
              </a:schemeClr>
            </a:solidFill>
            <a:prstDash val="solid"/>
            <a:round/>
            <a:headEnd type="none" w="sm" len="sm"/>
            <a:tailEnd type="none" w="sm" len="sm"/>
          </a:ln>
          <a:effectLst/>
        </p:spPr>
      </p:cxnSp>
      <p:pic>
        <p:nvPicPr>
          <p:cNvPr id="7" name="Picture 6" descr="Conext RL1_ns.png"/>
          <p:cNvPicPr>
            <a:picLocks noChangeAspect="1"/>
          </p:cNvPicPr>
          <p:nvPr/>
        </p:nvPicPr>
        <p:blipFill>
          <a:blip r:embed="rId2" cstate="print"/>
          <a:srcRect l="12764" t="4444" r="8844" b="7778"/>
          <a:stretch>
            <a:fillRect/>
          </a:stretch>
        </p:blipFill>
        <p:spPr>
          <a:xfrm>
            <a:off x="457200" y="2590800"/>
            <a:ext cx="3086582" cy="3048000"/>
          </a:xfrm>
          <a:prstGeom prst="rect">
            <a:avLst/>
          </a:prstGeom>
        </p:spPr>
      </p:pic>
      <p:sp>
        <p:nvSpPr>
          <p:cNvPr id="11" name="Content Placeholder 3"/>
          <p:cNvSpPr>
            <a:spLocks noGrp="1"/>
          </p:cNvSpPr>
          <p:nvPr>
            <p:ph idx="1"/>
          </p:nvPr>
        </p:nvSpPr>
        <p:spPr>
          <a:xfrm>
            <a:off x="431800" y="1752600"/>
            <a:ext cx="8255000" cy="1350962"/>
          </a:xfrm>
        </p:spPr>
        <p:txBody>
          <a:bodyPr/>
          <a:lstStyle/>
          <a:p>
            <a:pPr marL="0" indent="0">
              <a:spcBef>
                <a:spcPts val="0"/>
              </a:spcBef>
              <a:buNone/>
            </a:pPr>
            <a:r>
              <a:rPr lang="en-US" sz="1400" b="1" dirty="0" smtClean="0">
                <a:solidFill>
                  <a:srgbClr val="4FA600"/>
                </a:solidFill>
              </a:rPr>
              <a:t>A flexible, efficient residential solar solution</a:t>
            </a:r>
          </a:p>
          <a:p>
            <a:pPr marL="0" indent="0">
              <a:spcBef>
                <a:spcPts val="0"/>
              </a:spcBef>
              <a:buNone/>
            </a:pPr>
            <a:r>
              <a:rPr lang="en-US" sz="1400" dirty="0" smtClean="0">
                <a:solidFill>
                  <a:schemeClr val="bg2"/>
                </a:solidFill>
              </a:rPr>
              <a:t>Easy to both handle and install, the Conext RL inverters are specially designed to maximize yields for a wide range of rooftops of detached houses and multiple dwellings</a:t>
            </a:r>
            <a:endParaRPr lang="en-US" sz="1400" dirty="0">
              <a:solidFill>
                <a:schemeClr val="bg2"/>
              </a:solidFill>
            </a:endParaRPr>
          </a:p>
        </p:txBody>
      </p:sp>
      <p:sp>
        <p:nvSpPr>
          <p:cNvPr id="12" name="Content Placeholder 3"/>
          <p:cNvSpPr txBox="1">
            <a:spLocks/>
          </p:cNvSpPr>
          <p:nvPr/>
        </p:nvSpPr>
        <p:spPr bwMode="auto">
          <a:xfrm>
            <a:off x="4114800" y="2819399"/>
            <a:ext cx="4800600" cy="2438400"/>
          </a:xfrm>
          <a:prstGeom prst="rect">
            <a:avLst/>
          </a:prstGeom>
          <a:noFill/>
          <a:ln w="9525">
            <a:noFill/>
            <a:miter lim="800000"/>
            <a:headEnd/>
            <a:tailEnd/>
          </a:ln>
        </p:spPr>
        <p:txBody>
          <a:bodyPr vert="horz" wrap="square" lIns="0" tIns="0" rIns="18000" bIns="10800" numCol="1" anchor="t" anchorCtr="0" compatLnSpc="1">
            <a:prstTxWarp prst="textNoShape">
              <a:avLst/>
            </a:prstTxWarp>
          </a:bodyPr>
          <a:lstStyle/>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noProof="0" dirty="0" smtClean="0">
                <a:ln>
                  <a:noFill/>
                </a:ln>
                <a:solidFill>
                  <a:schemeClr val="bg2"/>
                </a:solidFill>
                <a:effectLst/>
                <a:uLnTx/>
                <a:uFillTx/>
                <a:latin typeface="+mn-lt"/>
                <a:ea typeface="+mn-ea"/>
                <a:cs typeface="+mn-cs"/>
              </a:rPr>
              <a:t>Industry leading peak conversion efficiency of 97.5%</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lang="en-US" sz="1400" kern="0" dirty="0" smtClean="0">
                <a:solidFill>
                  <a:schemeClr val="bg2"/>
                </a:solidFill>
              </a:rPr>
              <a:t>Rich MPPT features enable optimum installation for various roof types</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noProof="0" dirty="0" smtClean="0">
                <a:ln>
                  <a:noFill/>
                </a:ln>
                <a:solidFill>
                  <a:schemeClr val="bg2"/>
                </a:solidFill>
                <a:effectLst/>
                <a:uLnTx/>
                <a:uFillTx/>
                <a:latin typeface="+mn-lt"/>
                <a:ea typeface="+mn-ea"/>
                <a:cs typeface="+mn-cs"/>
              </a:rPr>
              <a:t>Broad</a:t>
            </a:r>
            <a:r>
              <a:rPr kumimoji="0" lang="en-US" sz="1400" b="0" i="0" u="none" strike="noStrike" kern="0" cap="none" spc="0" normalizeH="0" noProof="0" dirty="0" smtClean="0">
                <a:ln>
                  <a:noFill/>
                </a:ln>
                <a:solidFill>
                  <a:schemeClr val="bg2"/>
                </a:solidFill>
                <a:effectLst/>
                <a:uLnTx/>
                <a:uFillTx/>
                <a:latin typeface="+mn-lt"/>
                <a:ea typeface="+mn-ea"/>
                <a:cs typeface="+mn-cs"/>
              </a:rPr>
              <a:t> unit operating range extends your solar day</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lang="en-US" sz="1400" kern="0" noProof="0" dirty="0" smtClean="0">
                <a:solidFill>
                  <a:schemeClr val="bg2"/>
                </a:solidFill>
              </a:rPr>
              <a:t>Shade-tolerant algorithm minimizes effect of shading</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dirty="0" smtClean="0">
                <a:ln>
                  <a:noFill/>
                </a:ln>
                <a:solidFill>
                  <a:schemeClr val="bg2"/>
                </a:solidFill>
                <a:effectLst/>
                <a:uLnTx/>
                <a:uFillTx/>
                <a:latin typeface="+mn-lt"/>
                <a:ea typeface="+mn-ea"/>
                <a:cs typeface="+mn-cs"/>
              </a:rPr>
              <a:t>Reliable</a:t>
            </a:r>
            <a:r>
              <a:rPr kumimoji="0" lang="en-US" sz="1400" b="0" i="0" u="none" strike="noStrike" kern="0" cap="none" spc="0" normalizeH="0" dirty="0" smtClean="0">
                <a:ln>
                  <a:noFill/>
                </a:ln>
                <a:solidFill>
                  <a:schemeClr val="bg2"/>
                </a:solidFill>
                <a:effectLst/>
                <a:uLnTx/>
                <a:uFillTx/>
                <a:latin typeface="+mn-lt"/>
                <a:ea typeface="+mn-ea"/>
                <a:cs typeface="+mn-cs"/>
              </a:rPr>
              <a:t> design, tested and qualified for harsh</a:t>
            </a:r>
            <a:br>
              <a:rPr kumimoji="0" lang="en-US" sz="1400" b="0" i="0" u="none" strike="noStrike" kern="0" cap="none" spc="0" normalizeH="0" dirty="0" smtClean="0">
                <a:ln>
                  <a:noFill/>
                </a:ln>
                <a:solidFill>
                  <a:schemeClr val="bg2"/>
                </a:solidFill>
                <a:effectLst/>
                <a:uLnTx/>
                <a:uFillTx/>
                <a:latin typeface="+mn-lt"/>
                <a:ea typeface="+mn-ea"/>
                <a:cs typeface="+mn-cs"/>
              </a:rPr>
            </a:br>
            <a:r>
              <a:rPr kumimoji="0" lang="en-US" sz="1400" b="0" i="0" u="none" strike="noStrike" kern="0" cap="none" spc="0" normalizeH="0" dirty="0" smtClean="0">
                <a:ln>
                  <a:noFill/>
                </a:ln>
                <a:solidFill>
                  <a:schemeClr val="bg2"/>
                </a:solidFill>
                <a:effectLst/>
                <a:uLnTx/>
                <a:uFillTx/>
                <a:latin typeface="+mn-lt"/>
                <a:ea typeface="+mn-ea"/>
                <a:cs typeface="+mn-cs"/>
              </a:rPr>
              <a:t>operating conditions</a:t>
            </a:r>
            <a:endParaRPr kumimoji="0" lang="en-US" sz="1400" b="0" i="0" u="none" strike="noStrike" kern="0" cap="none" spc="0" normalizeH="0" baseline="0" noProof="0" dirty="0">
              <a:ln>
                <a:noFill/>
              </a:ln>
              <a:solidFill>
                <a:schemeClr val="bg2"/>
              </a:solidFill>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04800"/>
            <a:ext cx="6520118" cy="892552"/>
          </a:xfrm>
          <a:prstGeom prst="rect">
            <a:avLst/>
          </a:prstGeom>
          <a:noFill/>
        </p:spPr>
        <p:txBody>
          <a:bodyPr wrap="none" rtlCol="0">
            <a:spAutoFit/>
          </a:bodyPr>
          <a:lstStyle/>
          <a:p>
            <a:endParaRPr lang="en-US" sz="2600" b="1" dirty="0" smtClean="0">
              <a:solidFill>
                <a:srgbClr val="009530"/>
              </a:solidFill>
            </a:endParaRPr>
          </a:p>
          <a:p>
            <a:r>
              <a:rPr lang="en-US" sz="2600" b="1" dirty="0" smtClean="0">
                <a:solidFill>
                  <a:srgbClr val="009530"/>
                </a:solidFill>
              </a:rPr>
              <a:t>Conext TL </a:t>
            </a:r>
            <a:r>
              <a:rPr lang="en-US" sz="2600" b="1" dirty="0" smtClean="0">
                <a:solidFill>
                  <a:schemeClr val="bg2"/>
                </a:solidFill>
              </a:rPr>
              <a:t>three-phase grid-tie inverters</a:t>
            </a:r>
            <a:endParaRPr lang="en-US" sz="2600" b="1" dirty="0">
              <a:solidFill>
                <a:schemeClr val="bg2"/>
              </a:solidFill>
            </a:endParaRPr>
          </a:p>
        </p:txBody>
      </p:sp>
      <p:cxnSp>
        <p:nvCxnSpPr>
          <p:cNvPr id="5" name="Straight Connector 4"/>
          <p:cNvCxnSpPr/>
          <p:nvPr/>
        </p:nvCxnSpPr>
        <p:spPr bwMode="auto">
          <a:xfrm>
            <a:off x="457200" y="1295400"/>
            <a:ext cx="8305800" cy="0"/>
          </a:xfrm>
          <a:prstGeom prst="line">
            <a:avLst/>
          </a:prstGeom>
          <a:solidFill>
            <a:schemeClr val="accent1"/>
          </a:solidFill>
          <a:ln w="12700" cap="flat" cmpd="sng" algn="ctr">
            <a:solidFill>
              <a:schemeClr val="bg2">
                <a:lumMod val="60000"/>
                <a:lumOff val="40000"/>
              </a:schemeClr>
            </a:solidFill>
            <a:prstDash val="solid"/>
            <a:round/>
            <a:headEnd type="none" w="sm" len="sm"/>
            <a:tailEnd type="none" w="sm" len="sm"/>
          </a:ln>
          <a:effectLst/>
        </p:spPr>
      </p:cxnSp>
      <p:sp>
        <p:nvSpPr>
          <p:cNvPr id="7" name="Content Placeholder 3"/>
          <p:cNvSpPr>
            <a:spLocks noGrp="1"/>
          </p:cNvSpPr>
          <p:nvPr>
            <p:ph idx="1"/>
          </p:nvPr>
        </p:nvSpPr>
        <p:spPr>
          <a:xfrm>
            <a:off x="431800" y="1752600"/>
            <a:ext cx="8255000" cy="1350962"/>
          </a:xfrm>
        </p:spPr>
        <p:txBody>
          <a:bodyPr/>
          <a:lstStyle/>
          <a:p>
            <a:pPr marL="0" indent="0">
              <a:spcBef>
                <a:spcPts val="0"/>
              </a:spcBef>
              <a:buNone/>
            </a:pPr>
            <a:r>
              <a:rPr lang="en-US" sz="1400" b="1" dirty="0" smtClean="0">
                <a:solidFill>
                  <a:srgbClr val="4FA600"/>
                </a:solidFill>
              </a:rPr>
              <a:t>The ideal solution for commercial buildings, carports, and decentralised power plants.</a:t>
            </a:r>
            <a:br>
              <a:rPr lang="en-US" sz="1400" b="1" dirty="0" smtClean="0">
                <a:solidFill>
                  <a:srgbClr val="4FA600"/>
                </a:solidFill>
              </a:rPr>
            </a:br>
            <a:r>
              <a:rPr lang="en-US" sz="1400" b="1" dirty="0" smtClean="0">
                <a:solidFill>
                  <a:srgbClr val="4FA600"/>
                </a:solidFill>
              </a:rPr>
              <a:t>Available in 8, 10, 15 and 20 kW</a:t>
            </a:r>
          </a:p>
          <a:p>
            <a:pPr marL="0" indent="0">
              <a:spcBef>
                <a:spcPts val="0"/>
              </a:spcBef>
              <a:buNone/>
            </a:pPr>
            <a:r>
              <a:rPr lang="en-US" sz="1400" dirty="0" smtClean="0">
                <a:solidFill>
                  <a:schemeClr val="bg2"/>
                </a:solidFill>
              </a:rPr>
              <a:t>The new Conext TL grid-tie solar inverters are suited for outdoor use and applications up to the MW range, providing dual maximum power point (MPP) trackers with a wide voltage range.</a:t>
            </a:r>
            <a:endParaRPr lang="en-US" sz="1400" dirty="0">
              <a:solidFill>
                <a:schemeClr val="bg2"/>
              </a:solidFill>
            </a:endParaRPr>
          </a:p>
        </p:txBody>
      </p:sp>
      <p:sp>
        <p:nvSpPr>
          <p:cNvPr id="8" name="Content Placeholder 3"/>
          <p:cNvSpPr txBox="1">
            <a:spLocks/>
          </p:cNvSpPr>
          <p:nvPr/>
        </p:nvSpPr>
        <p:spPr bwMode="auto">
          <a:xfrm>
            <a:off x="4114800" y="2895600"/>
            <a:ext cx="4800600" cy="2438400"/>
          </a:xfrm>
          <a:prstGeom prst="rect">
            <a:avLst/>
          </a:prstGeom>
          <a:noFill/>
          <a:ln w="9525">
            <a:noFill/>
            <a:miter lim="800000"/>
            <a:headEnd/>
            <a:tailEnd/>
          </a:ln>
        </p:spPr>
        <p:txBody>
          <a:bodyPr vert="horz" wrap="square" lIns="0" tIns="0" rIns="18000" bIns="10800" numCol="1" anchor="t" anchorCtr="0" compatLnSpc="1">
            <a:prstTxWarp prst="textNoShape">
              <a:avLst/>
            </a:prstTxWarp>
          </a:bodyPr>
          <a:lstStyle/>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noProof="0" dirty="0" smtClean="0">
                <a:ln>
                  <a:noFill/>
                </a:ln>
                <a:solidFill>
                  <a:schemeClr val="bg2"/>
                </a:solidFill>
                <a:effectLst/>
                <a:uLnTx/>
                <a:uFillTx/>
                <a:latin typeface="+mn-lt"/>
                <a:ea typeface="+mn-ea"/>
                <a:cs typeface="+mn-cs"/>
              </a:rPr>
              <a:t>Modular</a:t>
            </a:r>
            <a:r>
              <a:rPr kumimoji="0" lang="en-US" sz="1400" b="0" i="0" u="none" strike="noStrike" kern="0" cap="none" spc="0" normalizeH="0" noProof="0" dirty="0" smtClean="0">
                <a:ln>
                  <a:noFill/>
                </a:ln>
                <a:solidFill>
                  <a:schemeClr val="bg2"/>
                </a:solidFill>
                <a:effectLst/>
                <a:uLnTx/>
                <a:uFillTx/>
                <a:latin typeface="+mn-lt"/>
                <a:ea typeface="+mn-ea"/>
                <a:cs typeface="+mn-cs"/>
              </a:rPr>
              <a:t> system design using combination of models</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lang="en-US" sz="1400" kern="0" baseline="0" dirty="0" smtClean="0">
                <a:solidFill>
                  <a:schemeClr val="bg2"/>
                </a:solidFill>
              </a:rPr>
              <a:t>Peak efficiency greater than</a:t>
            </a:r>
            <a:r>
              <a:rPr lang="en-US" sz="1400" kern="0" dirty="0" smtClean="0">
                <a:solidFill>
                  <a:schemeClr val="bg2"/>
                </a:solidFill>
              </a:rPr>
              <a:t> 98%</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noProof="0" dirty="0" smtClean="0">
                <a:ln>
                  <a:noFill/>
                </a:ln>
                <a:solidFill>
                  <a:schemeClr val="bg2"/>
                </a:solidFill>
                <a:effectLst/>
                <a:uLnTx/>
                <a:uFillTx/>
                <a:latin typeface="+mn-lt"/>
                <a:ea typeface="+mn-ea"/>
                <a:cs typeface="+mn-cs"/>
              </a:rPr>
              <a:t>Wide</a:t>
            </a:r>
            <a:r>
              <a:rPr kumimoji="0" lang="en-US" sz="1400" b="0" i="0" u="none" strike="noStrike" kern="0" cap="none" spc="0" normalizeH="0" noProof="0" dirty="0" smtClean="0">
                <a:ln>
                  <a:noFill/>
                </a:ln>
                <a:solidFill>
                  <a:schemeClr val="bg2"/>
                </a:solidFill>
                <a:effectLst/>
                <a:uLnTx/>
                <a:uFillTx/>
                <a:latin typeface="+mn-lt"/>
                <a:ea typeface="+mn-ea"/>
                <a:cs typeface="+mn-cs"/>
              </a:rPr>
              <a:t> MPPT voltage range (350-850 V)</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lang="en-US" sz="1400" kern="0" baseline="0" dirty="0" smtClean="0">
                <a:solidFill>
                  <a:schemeClr val="bg2"/>
                </a:solidFill>
              </a:rPr>
              <a:t>Easy</a:t>
            </a:r>
            <a:r>
              <a:rPr lang="en-US" sz="1400" kern="0" dirty="0" smtClean="0">
                <a:solidFill>
                  <a:schemeClr val="bg2"/>
                </a:solidFill>
              </a:rPr>
              <a:t> to install and service</a:t>
            </a:r>
          </a:p>
          <a:p>
            <a:pPr marL="225425" marR="0" lvl="0" indent="-225425" algn="l" defTabSz="914400" rtl="0" eaLnBrk="1" fontAlgn="base" latinLnBrk="0" hangingPunct="1">
              <a:lnSpc>
                <a:spcPct val="150000"/>
              </a:lnSpc>
              <a:spcBef>
                <a:spcPts val="0"/>
              </a:spcBef>
              <a:spcAft>
                <a:spcPct val="0"/>
              </a:spcAft>
              <a:buClr>
                <a:schemeClr val="accent1"/>
              </a:buClr>
              <a:buSzTx/>
              <a:buFont typeface="Arial" pitchFamily="34" charset="0"/>
              <a:buChar char="•"/>
              <a:tabLst/>
              <a:defRPr/>
            </a:pPr>
            <a:r>
              <a:rPr kumimoji="0" lang="en-US" sz="1400" b="0" i="0" u="none" strike="noStrike" kern="0" cap="none" spc="0" normalizeH="0" baseline="0" noProof="0" dirty="0" smtClean="0">
                <a:ln>
                  <a:noFill/>
                </a:ln>
                <a:solidFill>
                  <a:schemeClr val="bg2"/>
                </a:solidFill>
                <a:effectLst/>
                <a:uLnTx/>
                <a:uFillTx/>
                <a:latin typeface="+mn-lt"/>
                <a:ea typeface="+mn-ea"/>
                <a:cs typeface="+mn-cs"/>
              </a:rPr>
              <a:t>Reliable</a:t>
            </a:r>
            <a:r>
              <a:rPr kumimoji="0" lang="en-US" sz="1400" b="0" i="0" u="none" strike="noStrike" kern="0" cap="none" spc="0" normalizeH="0" noProof="0" dirty="0" smtClean="0">
                <a:ln>
                  <a:noFill/>
                </a:ln>
                <a:solidFill>
                  <a:schemeClr val="bg2"/>
                </a:solidFill>
                <a:effectLst/>
                <a:uLnTx/>
                <a:uFillTx/>
                <a:latin typeface="+mn-lt"/>
                <a:ea typeface="+mn-ea"/>
                <a:cs typeface="+mn-cs"/>
              </a:rPr>
              <a:t> design, tested and qualified in harsher environmental conditions</a:t>
            </a:r>
            <a:endParaRPr kumimoji="0" lang="en-US" sz="1400" b="0" i="0" u="none" strike="noStrike" kern="0" cap="none" spc="0" normalizeH="0" baseline="0" noProof="0" dirty="0">
              <a:ln>
                <a:noFill/>
              </a:ln>
              <a:solidFill>
                <a:schemeClr val="bg2"/>
              </a:solidFill>
              <a:effectLst/>
              <a:uLnTx/>
              <a:uFillTx/>
              <a:latin typeface="+mn-lt"/>
              <a:ea typeface="+mn-ea"/>
              <a:cs typeface="+mn-cs"/>
            </a:endParaRPr>
          </a:p>
        </p:txBody>
      </p:sp>
      <p:pic>
        <p:nvPicPr>
          <p:cNvPr id="9" name="Picture 8" descr="Conext TL.png"/>
          <p:cNvPicPr>
            <a:picLocks noChangeAspect="1"/>
          </p:cNvPicPr>
          <p:nvPr/>
        </p:nvPicPr>
        <p:blipFill>
          <a:blip r:embed="rId2" cstate="print"/>
          <a:srcRect l="10487" t="11111" r="6664" b="8889"/>
          <a:stretch>
            <a:fillRect/>
          </a:stretch>
        </p:blipFill>
        <p:spPr>
          <a:xfrm>
            <a:off x="381000" y="2895600"/>
            <a:ext cx="3054350" cy="3383280"/>
          </a:xfrm>
          <a:prstGeom prst="rect">
            <a:avLst/>
          </a:prstGeom>
        </p:spPr>
      </p:pic>
    </p:spTree>
  </p:cSld>
  <p:clrMapOvr>
    <a:masterClrMapping/>
  </p:clrMapOvr>
</p:sld>
</file>

<file path=ppt/theme/theme1.xml><?xml version="1.0" encoding="utf-8"?>
<a:theme xmlns:a="http://schemas.openxmlformats.org/drawingml/2006/main" name="Default Theme">
  <a:themeElements>
    <a:clrScheme name="PPT08_EN 2">
      <a:dk1>
        <a:srgbClr val="000000"/>
      </a:dk1>
      <a:lt1>
        <a:srgbClr val="FFFFFF"/>
      </a:lt1>
      <a:dk2>
        <a:srgbClr val="000000"/>
      </a:dk2>
      <a:lt2>
        <a:srgbClr val="626469"/>
      </a:lt2>
      <a:accent1>
        <a:srgbClr val="009530"/>
      </a:accent1>
      <a:accent2>
        <a:srgbClr val="B10043"/>
      </a:accent2>
      <a:accent3>
        <a:srgbClr val="FFFFFF"/>
      </a:accent3>
      <a:accent4>
        <a:srgbClr val="000000"/>
      </a:accent4>
      <a:accent5>
        <a:srgbClr val="AAC8AD"/>
      </a:accent5>
      <a:accent6>
        <a:srgbClr val="A0003C"/>
      </a:accent6>
      <a:hlink>
        <a:srgbClr val="42B4E6"/>
      </a:hlink>
      <a:folHlink>
        <a:srgbClr val="4FA600"/>
      </a:folHlink>
    </a:clrScheme>
    <a:fontScheme name="PPT08_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bg2"/>
            </a:solidFill>
            <a:effectLst/>
            <a:latin typeface="Arial" charset="0"/>
          </a:defRPr>
        </a:defPPr>
      </a:lstStyle>
    </a:lnDef>
  </a:objectDefaults>
  <a:extraClrSchemeLst>
    <a:extraClrScheme>
      <a:clrScheme name="PPT08_EN 1">
        <a:dk1>
          <a:srgbClr val="FFFFFF"/>
        </a:dk1>
        <a:lt1>
          <a:srgbClr val="FFFFFF"/>
        </a:lt1>
        <a:dk2>
          <a:srgbClr val="B10043"/>
        </a:dk2>
        <a:lt2>
          <a:srgbClr val="FFFFFF"/>
        </a:lt2>
        <a:accent1>
          <a:srgbClr val="FFFFFF"/>
        </a:accent1>
        <a:accent2>
          <a:srgbClr val="B10043"/>
        </a:accent2>
        <a:accent3>
          <a:srgbClr val="D5AAB0"/>
        </a:accent3>
        <a:accent4>
          <a:srgbClr val="DADADA"/>
        </a:accent4>
        <a:accent5>
          <a:srgbClr val="FFFFFF"/>
        </a:accent5>
        <a:accent6>
          <a:srgbClr val="A0003C"/>
        </a:accent6>
        <a:hlink>
          <a:srgbClr val="42B4E6"/>
        </a:hlink>
        <a:folHlink>
          <a:srgbClr val="9FA0A4"/>
        </a:folHlink>
      </a:clrScheme>
      <a:clrMap bg1="dk2" tx1="lt1" bg2="dk1" tx2="lt2" accent1="accent1" accent2="accent2" accent3="accent3" accent4="accent4" accent5="accent5" accent6="accent6" hlink="hlink" folHlink="folHlink"/>
    </a:extraClrScheme>
    <a:extraClrScheme>
      <a:clrScheme name="PPT08_EN 2">
        <a:dk1>
          <a:srgbClr val="000000"/>
        </a:dk1>
        <a:lt1>
          <a:srgbClr val="FFFFFF"/>
        </a:lt1>
        <a:dk2>
          <a:srgbClr val="000000"/>
        </a:dk2>
        <a:lt2>
          <a:srgbClr val="626469"/>
        </a:lt2>
        <a:accent1>
          <a:srgbClr val="009530"/>
        </a:accent1>
        <a:accent2>
          <a:srgbClr val="B10043"/>
        </a:accent2>
        <a:accent3>
          <a:srgbClr val="FFFFFF"/>
        </a:accent3>
        <a:accent4>
          <a:srgbClr val="000000"/>
        </a:accent4>
        <a:accent5>
          <a:srgbClr val="AAC8AD"/>
        </a:accent5>
        <a:accent6>
          <a:srgbClr val="A0003C"/>
        </a:accent6>
        <a:hlink>
          <a:srgbClr val="42B4E6"/>
        </a:hlink>
        <a:folHlink>
          <a:srgbClr val="4FA600"/>
        </a:folHlink>
      </a:clrScheme>
      <a:clrMap bg1="lt1" tx1="dk1" bg2="lt2" tx2="dk2" accent1="accent1" accent2="accent2" accent3="accent3" accent4="accent4" accent5="accent5" accent6="accent6" hlink="hlink" folHlink="folHlink"/>
    </a:extraClrScheme>
    <a:extraClrScheme>
      <a:clrScheme name="PPT08_EN 3">
        <a:dk1>
          <a:srgbClr val="FFFFFF"/>
        </a:dk1>
        <a:lt1>
          <a:srgbClr val="FFFFFF"/>
        </a:lt1>
        <a:dk2>
          <a:srgbClr val="42B4E6"/>
        </a:dk2>
        <a:lt2>
          <a:srgbClr val="FFFFFF"/>
        </a:lt2>
        <a:accent1>
          <a:srgbClr val="FFFFFF"/>
        </a:accent1>
        <a:accent2>
          <a:srgbClr val="B10043"/>
        </a:accent2>
        <a:accent3>
          <a:srgbClr val="B0D6F0"/>
        </a:accent3>
        <a:accent4>
          <a:srgbClr val="DADADA"/>
        </a:accent4>
        <a:accent5>
          <a:srgbClr val="FFFFFF"/>
        </a:accent5>
        <a:accent6>
          <a:srgbClr val="A0003C"/>
        </a:accent6>
        <a:hlink>
          <a:srgbClr val="42B4E6"/>
        </a:hlink>
        <a:folHlink>
          <a:srgbClr val="FFFFFF"/>
        </a:folHlink>
      </a:clrScheme>
      <a:clrMap bg1="dk2" tx1="lt1" bg2="dk1" tx2="lt2" accent1="accent1" accent2="accent2" accent3="accent3" accent4="accent4" accent5="accent5" accent6="accent6" hlink="hlink" folHlink="folHlink"/>
    </a:extraClrScheme>
    <a:extraClrScheme>
      <a:clrScheme name="PPT08_EN 4">
        <a:dk1>
          <a:srgbClr val="FFFFFF"/>
        </a:dk1>
        <a:lt1>
          <a:srgbClr val="FFFFFF"/>
        </a:lt1>
        <a:dk2>
          <a:srgbClr val="4FA600"/>
        </a:dk2>
        <a:lt2>
          <a:srgbClr val="FFFFFF"/>
        </a:lt2>
        <a:accent1>
          <a:srgbClr val="FFFFFF"/>
        </a:accent1>
        <a:accent2>
          <a:srgbClr val="FFFFFF"/>
        </a:accent2>
        <a:accent3>
          <a:srgbClr val="B2D0AA"/>
        </a:accent3>
        <a:accent4>
          <a:srgbClr val="DADADA"/>
        </a:accent4>
        <a:accent5>
          <a:srgbClr val="FFFFFF"/>
        </a:accent5>
        <a:accent6>
          <a:srgbClr val="E7E7E7"/>
        </a:accent6>
        <a:hlink>
          <a:srgbClr val="FFFFFF"/>
        </a:hlink>
        <a:folHlink>
          <a:srgbClr val="FFFFFF"/>
        </a:folHlink>
      </a:clrScheme>
      <a:clrMap bg1="dk2" tx1="lt1" bg2="dk1" tx2="lt2" accent1="accent1" accent2="accent2" accent3="accent3" accent4="accent4" accent5="accent5" accent6="accent6" hlink="hlink" folHlink="folHlink"/>
    </a:extraClrScheme>
    <a:extraClrScheme>
      <a:clrScheme name="PPT08_EN 5">
        <a:dk1>
          <a:srgbClr val="FFFFFF"/>
        </a:dk1>
        <a:lt1>
          <a:srgbClr val="FFFFFF"/>
        </a:lt1>
        <a:dk2>
          <a:srgbClr val="009530"/>
        </a:dk2>
        <a:lt2>
          <a:srgbClr val="FFFFFF"/>
        </a:lt2>
        <a:accent1>
          <a:srgbClr val="FFFFFF"/>
        </a:accent1>
        <a:accent2>
          <a:srgbClr val="FFFFFF"/>
        </a:accent2>
        <a:accent3>
          <a:srgbClr val="AAC8AD"/>
        </a:accent3>
        <a:accent4>
          <a:srgbClr val="DADADA"/>
        </a:accent4>
        <a:accent5>
          <a:srgbClr val="FFFFFF"/>
        </a:accent5>
        <a:accent6>
          <a:srgbClr val="E7E7E7"/>
        </a:accent6>
        <a:hlink>
          <a:srgbClr val="FFFFFF"/>
        </a:hlink>
        <a:folHlink>
          <a:srgbClr val="FFFF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PT08_EN 4">
    <a:dk1>
      <a:srgbClr val="FFFFFF"/>
    </a:dk1>
    <a:lt1>
      <a:srgbClr val="FFFFFF"/>
    </a:lt1>
    <a:dk2>
      <a:srgbClr val="4FA600"/>
    </a:dk2>
    <a:lt2>
      <a:srgbClr val="FFFFFF"/>
    </a:lt2>
    <a:accent1>
      <a:srgbClr val="FFFFFF"/>
    </a:accent1>
    <a:accent2>
      <a:srgbClr val="FFFFFF"/>
    </a:accent2>
    <a:accent3>
      <a:srgbClr val="B2D0AA"/>
    </a:accent3>
    <a:accent4>
      <a:srgbClr val="DADADA"/>
    </a:accent4>
    <a:accent5>
      <a:srgbClr val="FFFFFF"/>
    </a:accent5>
    <a:accent6>
      <a:srgbClr val="E7E7E7"/>
    </a:accent6>
    <a:hlink>
      <a:srgbClr val="FFFFFF"/>
    </a:hlink>
    <a:folHlink>
      <a:srgbClr val="FFFF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2140D035393B49B96ACBC3BC414C21" ma:contentTypeVersion="0" ma:contentTypeDescription="Create a new document." ma:contentTypeScope="" ma:versionID="bb0226a1010f3908cb306af9ed635f36">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9C5BFDB-5188-4B42-AC6B-6BC14F8E0AF8}">
  <ds:schemaRefs>
    <ds:schemaRef ds:uri="http://schemas.microsoft.com/sharepoint/v3/contenttype/forms"/>
  </ds:schemaRefs>
</ds:datastoreItem>
</file>

<file path=customXml/itemProps2.xml><?xml version="1.0" encoding="utf-8"?>
<ds:datastoreItem xmlns:ds="http://schemas.openxmlformats.org/officeDocument/2006/customXml" ds:itemID="{07E53899-2F6C-42DE-B82B-8D026FC37327}">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customXml/itemProps3.xml><?xml version="1.0" encoding="utf-8"?>
<ds:datastoreItem xmlns:ds="http://schemas.openxmlformats.org/officeDocument/2006/customXml" ds:itemID="{0D5D215A-5504-4A52-B3BB-DB22425364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Default Theme</Template>
  <TotalTime>1379</TotalTime>
  <Words>1016</Words>
  <Application>Microsoft Office PowerPoint</Application>
  <PresentationFormat>On-screen Show (4:3)</PresentationFormat>
  <Paragraphs>208</Paragraphs>
  <Slides>16</Slides>
  <Notes>1</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Default Theme</vt:lpstr>
      <vt:lpstr>Grid-tie, off-grid solar and backup power solutions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Company>Xantrex Technology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Susan.DeAngelis</dc:creator>
  <cp:lastModifiedBy>Windows User</cp:lastModifiedBy>
  <cp:revision>152</cp:revision>
  <dcterms:created xsi:type="dcterms:W3CDTF">2012-04-09T15:12:30Z</dcterms:created>
  <dcterms:modified xsi:type="dcterms:W3CDTF">2013-11-18T14:39:28Z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0x010100A62140D035393B49B96ACBC3BC414C21</vt:lpwstr>
  </property>
</Properties>
</file>